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tif" ContentType="image/tiff"/>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15"/>
  </p:notesMasterIdLst>
  <p:handoutMasterIdLst>
    <p:handoutMasterId r:id="rId16"/>
  </p:handoutMasterIdLst>
  <p:sldIdLst>
    <p:sldId id="326" r:id="rId2"/>
    <p:sldId id="349" r:id="rId3"/>
    <p:sldId id="346" r:id="rId4"/>
    <p:sldId id="350" r:id="rId5"/>
    <p:sldId id="319" r:id="rId6"/>
    <p:sldId id="334" r:id="rId7"/>
    <p:sldId id="335" r:id="rId8"/>
    <p:sldId id="337" r:id="rId9"/>
    <p:sldId id="348" r:id="rId10"/>
    <p:sldId id="338" r:id="rId11"/>
    <p:sldId id="340" r:id="rId12"/>
    <p:sldId id="339" r:id="rId13"/>
    <p:sldId id="341" r:id="rId14"/>
  </p:sldIdLst>
  <p:sldSz cx="9144000" cy="6858000" type="screen4x3"/>
  <p:notesSz cx="7315200" cy="96012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pitchFamily="52"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52"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52"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52"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52" charset="-128"/>
        <a:cs typeface="+mn-cs"/>
      </a:defRPr>
    </a:lvl5pPr>
    <a:lvl6pPr marL="2286000" algn="l" defTabSz="914400" rtl="0" eaLnBrk="1" latinLnBrk="0" hangingPunct="1">
      <a:defRPr sz="2400" kern="1200">
        <a:solidFill>
          <a:schemeClr val="tx1"/>
        </a:solidFill>
        <a:latin typeface="Arial" charset="0"/>
        <a:ea typeface="ＭＳ Ｐゴシック" pitchFamily="52" charset="-128"/>
        <a:cs typeface="+mn-cs"/>
      </a:defRPr>
    </a:lvl6pPr>
    <a:lvl7pPr marL="2743200" algn="l" defTabSz="914400" rtl="0" eaLnBrk="1" latinLnBrk="0" hangingPunct="1">
      <a:defRPr sz="2400" kern="1200">
        <a:solidFill>
          <a:schemeClr val="tx1"/>
        </a:solidFill>
        <a:latin typeface="Arial" charset="0"/>
        <a:ea typeface="ＭＳ Ｐゴシック" pitchFamily="52" charset="-128"/>
        <a:cs typeface="+mn-cs"/>
      </a:defRPr>
    </a:lvl7pPr>
    <a:lvl8pPr marL="3200400" algn="l" defTabSz="914400" rtl="0" eaLnBrk="1" latinLnBrk="0" hangingPunct="1">
      <a:defRPr sz="2400" kern="1200">
        <a:solidFill>
          <a:schemeClr val="tx1"/>
        </a:solidFill>
        <a:latin typeface="Arial" charset="0"/>
        <a:ea typeface="ＭＳ Ｐゴシック" pitchFamily="52" charset="-128"/>
        <a:cs typeface="+mn-cs"/>
      </a:defRPr>
    </a:lvl8pPr>
    <a:lvl9pPr marL="3657600" algn="l" defTabSz="914400" rtl="0" eaLnBrk="1" latinLnBrk="0" hangingPunct="1">
      <a:defRPr sz="2400" kern="1200">
        <a:solidFill>
          <a:schemeClr val="tx1"/>
        </a:solidFill>
        <a:latin typeface="Arial" charset="0"/>
        <a:ea typeface="ＭＳ Ｐゴシック" pitchFamily="52"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87E16"/>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66" autoAdjust="0"/>
    <p:restoredTop sz="94821" autoAdjust="0"/>
  </p:normalViewPr>
  <p:slideViewPr>
    <p:cSldViewPr snapToGrid="0">
      <p:cViewPr>
        <p:scale>
          <a:sx n="70" d="100"/>
          <a:sy n="70" d="100"/>
        </p:scale>
        <p:origin x="-636"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p:cViewPr>
        <p:scale>
          <a:sx n="100" d="100"/>
          <a:sy n="100" d="100"/>
        </p:scale>
        <p:origin x="-234" y="-72"/>
      </p:cViewPr>
      <p:guideLst>
        <p:guide orient="horz" pos="3024"/>
        <p:guide pos="2305"/>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314" name="Picture 7" descr="EN bullet logo"/>
          <p:cNvPicPr>
            <a:picLocks noChangeAspect="1" noChangeArrowheads="1"/>
          </p:cNvPicPr>
          <p:nvPr/>
        </p:nvPicPr>
        <p:blipFill>
          <a:blip r:embed="rId2" cstate="print"/>
          <a:srcRect t="21352"/>
          <a:stretch>
            <a:fillRect/>
          </a:stretch>
        </p:blipFill>
        <p:spPr bwMode="auto">
          <a:xfrm>
            <a:off x="4" y="3"/>
            <a:ext cx="7315200" cy="678563"/>
          </a:xfrm>
          <a:prstGeom prst="rect">
            <a:avLst/>
          </a:prstGeom>
          <a:noFill/>
          <a:ln w="9525">
            <a:noFill/>
            <a:miter lim="800000"/>
            <a:headEnd/>
            <a:tailEnd/>
          </a:ln>
        </p:spPr>
      </p:pic>
      <p:sp>
        <p:nvSpPr>
          <p:cNvPr id="9218" name="Rectangle 2"/>
          <p:cNvSpPr>
            <a:spLocks noGrp="1" noChangeArrowheads="1"/>
          </p:cNvSpPr>
          <p:nvPr>
            <p:ph type="hdr" sz="quarter"/>
          </p:nvPr>
        </p:nvSpPr>
        <p:spPr bwMode="auto">
          <a:xfrm>
            <a:off x="4" y="480522"/>
            <a:ext cx="4598772" cy="480520"/>
          </a:xfrm>
          <a:prstGeom prst="rect">
            <a:avLst/>
          </a:prstGeom>
          <a:noFill/>
          <a:ln w="9525">
            <a:noFill/>
            <a:miter lim="800000"/>
            <a:headEnd/>
            <a:tailEnd/>
          </a:ln>
          <a:effectLst/>
        </p:spPr>
        <p:txBody>
          <a:bodyPr vert="horz" wrap="square" lIns="91412" tIns="45706" rIns="91412" bIns="45706" numCol="1" anchor="t" anchorCtr="0" compatLnSpc="1">
            <a:prstTxWarp prst="textNoShape">
              <a:avLst/>
            </a:prstTxWarp>
          </a:bodyPr>
          <a:lstStyle>
            <a:lvl1pPr>
              <a:defRPr sz="900"/>
            </a:lvl1pPr>
          </a:lstStyle>
          <a:p>
            <a:pPr>
              <a:defRPr/>
            </a:pPr>
            <a:endParaRPr lang="en-US" dirty="0"/>
          </a:p>
        </p:txBody>
      </p:sp>
      <p:sp>
        <p:nvSpPr>
          <p:cNvPr id="9219" name="Rectangle 3"/>
          <p:cNvSpPr>
            <a:spLocks noGrp="1" noChangeArrowheads="1"/>
          </p:cNvSpPr>
          <p:nvPr>
            <p:ph type="dt" sz="quarter" idx="1"/>
          </p:nvPr>
        </p:nvSpPr>
        <p:spPr bwMode="auto">
          <a:xfrm>
            <a:off x="2" y="8954882"/>
            <a:ext cx="3170907" cy="353099"/>
          </a:xfrm>
          <a:prstGeom prst="rect">
            <a:avLst/>
          </a:prstGeom>
          <a:noFill/>
          <a:ln w="9525">
            <a:noFill/>
            <a:miter lim="800000"/>
            <a:headEnd/>
            <a:tailEnd/>
          </a:ln>
          <a:effectLst/>
        </p:spPr>
        <p:txBody>
          <a:bodyPr vert="horz" wrap="square" lIns="91412" tIns="45706" rIns="91412" bIns="45706" numCol="1" anchor="t" anchorCtr="0" compatLnSpc="1">
            <a:prstTxWarp prst="textNoShape">
              <a:avLst/>
            </a:prstTxWarp>
          </a:bodyPr>
          <a:lstStyle>
            <a:lvl1pPr>
              <a:defRPr sz="900"/>
            </a:lvl1pPr>
          </a:lstStyle>
          <a:p>
            <a:pPr>
              <a:defRPr/>
            </a:pPr>
            <a:endParaRPr lang="en-US" dirty="0"/>
          </a:p>
        </p:txBody>
      </p:sp>
      <p:sp>
        <p:nvSpPr>
          <p:cNvPr id="9220" name="Rectangle 4"/>
          <p:cNvSpPr>
            <a:spLocks noGrp="1" noChangeArrowheads="1"/>
          </p:cNvSpPr>
          <p:nvPr>
            <p:ph type="ftr" sz="quarter" idx="2"/>
          </p:nvPr>
        </p:nvSpPr>
        <p:spPr bwMode="auto">
          <a:xfrm>
            <a:off x="0" y="9288023"/>
            <a:ext cx="6192061" cy="311648"/>
          </a:xfrm>
          <a:prstGeom prst="rect">
            <a:avLst/>
          </a:prstGeom>
          <a:noFill/>
          <a:ln w="9525">
            <a:noFill/>
            <a:miter lim="800000"/>
            <a:headEnd/>
            <a:tailEnd/>
          </a:ln>
          <a:effectLst/>
        </p:spPr>
        <p:txBody>
          <a:bodyPr vert="horz" wrap="square" lIns="91412" tIns="45706" rIns="91412" bIns="45706" numCol="1" anchor="b" anchorCtr="0" compatLnSpc="1">
            <a:prstTxWarp prst="textNoShape">
              <a:avLst/>
            </a:prstTxWarp>
          </a:bodyPr>
          <a:lstStyle>
            <a:lvl1pPr>
              <a:defRPr sz="900"/>
            </a:lvl1pPr>
          </a:lstStyle>
          <a:p>
            <a:pPr>
              <a:defRPr/>
            </a:pPr>
            <a:endParaRPr lang="en-US" dirty="0"/>
          </a:p>
        </p:txBody>
      </p:sp>
      <p:sp>
        <p:nvSpPr>
          <p:cNvPr id="9221" name="Rectangle 5"/>
          <p:cNvSpPr>
            <a:spLocks noGrp="1" noChangeArrowheads="1"/>
          </p:cNvSpPr>
          <p:nvPr>
            <p:ph type="sldNum" sz="quarter" idx="3"/>
          </p:nvPr>
        </p:nvSpPr>
        <p:spPr bwMode="auto">
          <a:xfrm>
            <a:off x="6533359" y="9119147"/>
            <a:ext cx="780103" cy="480521"/>
          </a:xfrm>
          <a:prstGeom prst="rect">
            <a:avLst/>
          </a:prstGeom>
          <a:noFill/>
          <a:ln w="9525">
            <a:noFill/>
            <a:miter lim="800000"/>
            <a:headEnd/>
            <a:tailEnd/>
          </a:ln>
          <a:effectLst/>
        </p:spPr>
        <p:txBody>
          <a:bodyPr vert="horz" wrap="square" lIns="91412" tIns="45706" rIns="91412" bIns="45706" numCol="1" anchor="b" anchorCtr="0" compatLnSpc="1">
            <a:prstTxWarp prst="textNoShape">
              <a:avLst/>
            </a:prstTxWarp>
          </a:bodyPr>
          <a:lstStyle>
            <a:lvl1pPr algn="r">
              <a:defRPr sz="900"/>
            </a:lvl1pPr>
          </a:lstStyle>
          <a:p>
            <a:pPr>
              <a:defRPr/>
            </a:pPr>
            <a:fld id="{2FB7F119-BEFA-46BA-9CB8-1B9A3760A77F}" type="slidenum">
              <a:rPr lang="en-US"/>
              <a:pPr>
                <a:defRPr/>
              </a:pPr>
              <a:t>‹#›</a:t>
            </a:fld>
            <a:endParaRPr lang="en-US" dirty="0"/>
          </a:p>
        </p:txBody>
      </p:sp>
    </p:spTree>
    <p:extLst>
      <p:ext uri="{BB962C8B-B14F-4D97-AF65-F5344CB8AC3E}">
        <p14:creationId xmlns:p14="http://schemas.microsoft.com/office/powerpoint/2010/main" val="116425318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hdr" sz="quarter"/>
          </p:nvPr>
        </p:nvSpPr>
        <p:spPr bwMode="auto">
          <a:xfrm>
            <a:off x="2" y="4"/>
            <a:ext cx="5934349" cy="480521"/>
          </a:xfrm>
          <a:prstGeom prst="rect">
            <a:avLst/>
          </a:prstGeom>
          <a:noFill/>
          <a:ln w="9525">
            <a:noFill/>
            <a:miter lim="800000"/>
            <a:headEnd/>
            <a:tailEnd/>
          </a:ln>
          <a:effectLst/>
        </p:spPr>
        <p:txBody>
          <a:bodyPr vert="horz" wrap="square" lIns="91412" tIns="45706" rIns="91412" bIns="45706" numCol="1" anchor="t" anchorCtr="0" compatLnSpc="1">
            <a:prstTxWarp prst="textNoShape">
              <a:avLst/>
            </a:prstTxWarp>
          </a:bodyPr>
          <a:lstStyle>
            <a:lvl1pPr>
              <a:defRPr sz="900"/>
            </a:lvl1pPr>
          </a:lstStyle>
          <a:p>
            <a:pPr>
              <a:defRPr/>
            </a:pPr>
            <a:endParaRPr lang="en-US" dirty="0"/>
          </a:p>
        </p:txBody>
      </p:sp>
      <p:sp>
        <p:nvSpPr>
          <p:cNvPr id="11267" name="Rectangle 3"/>
          <p:cNvSpPr>
            <a:spLocks noGrp="1" noChangeArrowheads="1"/>
          </p:cNvSpPr>
          <p:nvPr>
            <p:ph type="dt" idx="1"/>
          </p:nvPr>
        </p:nvSpPr>
        <p:spPr bwMode="auto">
          <a:xfrm>
            <a:off x="6320918" y="4"/>
            <a:ext cx="992541" cy="480521"/>
          </a:xfrm>
          <a:prstGeom prst="rect">
            <a:avLst/>
          </a:prstGeom>
          <a:noFill/>
          <a:ln w="9525">
            <a:noFill/>
            <a:miter lim="800000"/>
            <a:headEnd/>
            <a:tailEnd/>
          </a:ln>
          <a:effectLst/>
        </p:spPr>
        <p:txBody>
          <a:bodyPr vert="horz" wrap="square" lIns="91412" tIns="45706" rIns="91412" bIns="45706" numCol="1" anchor="t" anchorCtr="0" compatLnSpc="1">
            <a:prstTxWarp prst="textNoShape">
              <a:avLst/>
            </a:prstTxWarp>
          </a:bodyPr>
          <a:lstStyle>
            <a:lvl1pPr algn="r">
              <a:defRPr sz="900"/>
            </a:lvl1pPr>
          </a:lstStyle>
          <a:p>
            <a:pPr>
              <a:defRPr/>
            </a:pPr>
            <a:endParaRPr lang="en-US" dirty="0"/>
          </a:p>
        </p:txBody>
      </p:sp>
      <p:sp>
        <p:nvSpPr>
          <p:cNvPr id="12292" name="Rectangle 4"/>
          <p:cNvSpPr>
            <a:spLocks noGrp="1" noRot="1" noChangeAspect="1" noChangeArrowheads="1" noTextEdit="1"/>
          </p:cNvSpPr>
          <p:nvPr>
            <p:ph type="sldImg" idx="2"/>
          </p:nvPr>
        </p:nvSpPr>
        <p:spPr bwMode="auto">
          <a:xfrm>
            <a:off x="1258888" y="722313"/>
            <a:ext cx="4797425" cy="3598862"/>
          </a:xfrm>
          <a:prstGeom prst="rect">
            <a:avLst/>
          </a:prstGeom>
          <a:noFill/>
          <a:ln w="9525">
            <a:solidFill>
              <a:srgbClr val="000000"/>
            </a:solidFill>
            <a:miter lim="800000"/>
            <a:headEnd/>
            <a:tailEnd/>
          </a:ln>
        </p:spPr>
      </p:sp>
      <p:sp>
        <p:nvSpPr>
          <p:cNvPr id="11269" name="Rectangle 5"/>
          <p:cNvSpPr>
            <a:spLocks noGrp="1" noChangeArrowheads="1"/>
          </p:cNvSpPr>
          <p:nvPr>
            <p:ph type="body" sz="quarter" idx="3"/>
          </p:nvPr>
        </p:nvSpPr>
        <p:spPr bwMode="auto">
          <a:xfrm>
            <a:off x="731346" y="4561113"/>
            <a:ext cx="5852509" cy="4320080"/>
          </a:xfrm>
          <a:prstGeom prst="rect">
            <a:avLst/>
          </a:prstGeom>
          <a:noFill/>
          <a:ln w="9525">
            <a:noFill/>
            <a:miter lim="800000"/>
            <a:headEnd/>
            <a:tailEnd/>
          </a:ln>
          <a:effectLst/>
        </p:spPr>
        <p:txBody>
          <a:bodyPr vert="horz" wrap="square" lIns="91412" tIns="45706" rIns="91412" bIns="45706"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1270" name="Rectangle 6"/>
          <p:cNvSpPr>
            <a:spLocks noGrp="1" noChangeArrowheads="1"/>
          </p:cNvSpPr>
          <p:nvPr>
            <p:ph type="ftr" sz="quarter" idx="4"/>
          </p:nvPr>
        </p:nvSpPr>
        <p:spPr bwMode="auto">
          <a:xfrm>
            <a:off x="1" y="9119147"/>
            <a:ext cx="6474152" cy="480521"/>
          </a:xfrm>
          <a:prstGeom prst="rect">
            <a:avLst/>
          </a:prstGeom>
          <a:noFill/>
          <a:ln w="9525">
            <a:noFill/>
            <a:miter lim="800000"/>
            <a:headEnd/>
            <a:tailEnd/>
          </a:ln>
          <a:effectLst/>
        </p:spPr>
        <p:txBody>
          <a:bodyPr vert="horz" wrap="square" lIns="91412" tIns="45706" rIns="91412" bIns="45706" numCol="1" anchor="b" anchorCtr="0" compatLnSpc="1">
            <a:prstTxWarp prst="textNoShape">
              <a:avLst/>
            </a:prstTxWarp>
          </a:bodyPr>
          <a:lstStyle>
            <a:lvl1pPr>
              <a:defRPr sz="900"/>
            </a:lvl1pPr>
          </a:lstStyle>
          <a:p>
            <a:pPr>
              <a:defRPr/>
            </a:pPr>
            <a:endParaRPr lang="en-US" dirty="0"/>
          </a:p>
        </p:txBody>
      </p:sp>
      <p:sp>
        <p:nvSpPr>
          <p:cNvPr id="11271" name="Rectangle 7"/>
          <p:cNvSpPr>
            <a:spLocks noGrp="1" noChangeArrowheads="1"/>
          </p:cNvSpPr>
          <p:nvPr>
            <p:ph type="sldNum" sz="quarter" idx="5"/>
          </p:nvPr>
        </p:nvSpPr>
        <p:spPr bwMode="auto">
          <a:xfrm>
            <a:off x="6672661" y="9119147"/>
            <a:ext cx="640798" cy="480521"/>
          </a:xfrm>
          <a:prstGeom prst="rect">
            <a:avLst/>
          </a:prstGeom>
          <a:noFill/>
          <a:ln w="9525">
            <a:noFill/>
            <a:miter lim="800000"/>
            <a:headEnd/>
            <a:tailEnd/>
          </a:ln>
          <a:effectLst/>
        </p:spPr>
        <p:txBody>
          <a:bodyPr vert="horz" wrap="square" lIns="91412" tIns="45706" rIns="91412" bIns="45706" numCol="1" anchor="b" anchorCtr="0" compatLnSpc="1">
            <a:prstTxWarp prst="textNoShape">
              <a:avLst/>
            </a:prstTxWarp>
          </a:bodyPr>
          <a:lstStyle>
            <a:lvl1pPr algn="r">
              <a:defRPr sz="900"/>
            </a:lvl1pPr>
          </a:lstStyle>
          <a:p>
            <a:pPr>
              <a:defRPr/>
            </a:pPr>
            <a:fld id="{B584F4CC-4A0A-46C1-9477-EF30772A7786}" type="slidenum">
              <a:rPr lang="en-US"/>
              <a:pPr>
                <a:defRPr/>
              </a:pPr>
              <a:t>‹#›</a:t>
            </a:fld>
            <a:endParaRPr lang="en-US" dirty="0"/>
          </a:p>
        </p:txBody>
      </p:sp>
    </p:spTree>
    <p:extLst>
      <p:ext uri="{BB962C8B-B14F-4D97-AF65-F5344CB8AC3E}">
        <p14:creationId xmlns:p14="http://schemas.microsoft.com/office/powerpoint/2010/main" val="389210923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pitchFamily="52" charset="-128"/>
        <a:cs typeface="+mn-cs"/>
      </a:defRPr>
    </a:lvl1pPr>
    <a:lvl2pPr marL="457200" algn="l" rtl="0" eaLnBrk="0" fontAlgn="base" hangingPunct="0">
      <a:spcBef>
        <a:spcPct val="30000"/>
      </a:spcBef>
      <a:spcAft>
        <a:spcPct val="0"/>
      </a:spcAft>
      <a:defRPr sz="1200" kern="1200">
        <a:solidFill>
          <a:schemeClr val="tx1"/>
        </a:solidFill>
        <a:latin typeface="Arial" charset="0"/>
        <a:ea typeface="ＭＳ Ｐゴシック" pitchFamily="52"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pitchFamily="52"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pitchFamily="52"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pitchFamily="52"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a:t>
            </a:r>
            <a:r>
              <a:rPr lang="en-GB" baseline="0" dirty="0" smtClean="0"/>
              <a:t>is safety briefing is a joint venture, an agreement between all parties to address some high level, serious incidents / accidents and provides and update on </a:t>
            </a:r>
          </a:p>
          <a:p>
            <a:r>
              <a:rPr lang="en-GB" baseline="0" dirty="0" smtClean="0"/>
              <a:t>Key initiatives and improvements seen through 2015.</a:t>
            </a:r>
          </a:p>
          <a:p>
            <a:endParaRPr lang="en-GB" baseline="0" dirty="0" smtClean="0"/>
          </a:p>
          <a:p>
            <a:r>
              <a:rPr lang="en-GB" baseline="0" dirty="0" smtClean="0"/>
              <a:t>This briefing and principles should be delivered and apply to all staff and contractors working on SSE / SPEN steel towers / transmission overhead line works.</a:t>
            </a:r>
          </a:p>
          <a:p>
            <a:endParaRPr lang="en-GB" baseline="0" dirty="0" smtClean="0"/>
          </a:p>
          <a:p>
            <a:r>
              <a:rPr lang="en-GB" baseline="0" dirty="0" smtClean="0"/>
              <a:t>Briefing should take place ideally in groups of maximum size of 20 will all staff to be briefed on return to work / major project re-commencements on SSE / SPEN projects in 2015.</a:t>
            </a:r>
          </a:p>
          <a:p>
            <a:endParaRPr lang="en-GB" baseline="0" dirty="0" smtClean="0"/>
          </a:p>
          <a:p>
            <a:r>
              <a:rPr lang="en-GB" baseline="0" dirty="0" smtClean="0"/>
              <a:t>Chargehands / Foremen and Engineers should ideally be briefed separately.</a:t>
            </a:r>
          </a:p>
          <a:p>
            <a:endParaRPr lang="en-GB" baseline="0" dirty="0" smtClean="0"/>
          </a:p>
          <a:p>
            <a:r>
              <a:rPr lang="en-GB" baseline="0" dirty="0" smtClean="0"/>
              <a:t>All project staff should be briefed and aware of principles including foundation and access works staff.</a:t>
            </a:r>
          </a:p>
          <a:p>
            <a:endParaRPr lang="en-GB" baseline="0" dirty="0" smtClean="0"/>
          </a:p>
          <a:p>
            <a:endParaRPr lang="en-GB" baseline="0" dirty="0" smtClean="0"/>
          </a:p>
        </p:txBody>
      </p:sp>
      <p:sp>
        <p:nvSpPr>
          <p:cNvPr id="4" name="Slide Number Placeholder 3"/>
          <p:cNvSpPr>
            <a:spLocks noGrp="1"/>
          </p:cNvSpPr>
          <p:nvPr>
            <p:ph type="sldNum" sz="quarter" idx="10"/>
          </p:nvPr>
        </p:nvSpPr>
        <p:spPr/>
        <p:txBody>
          <a:bodyPr/>
          <a:lstStyle/>
          <a:p>
            <a:pPr>
              <a:defRPr/>
            </a:pPr>
            <a:fld id="{B584F4CC-4A0A-46C1-9477-EF30772A7786}" type="slidenum">
              <a:rPr lang="en-US" smtClean="0"/>
              <a:pPr>
                <a:defRPr/>
              </a:pPr>
              <a:t>1</a:t>
            </a:fld>
            <a:endParaRPr lang="en-US" dirty="0"/>
          </a:p>
        </p:txBody>
      </p:sp>
    </p:spTree>
    <p:extLst>
      <p:ext uri="{BB962C8B-B14F-4D97-AF65-F5344CB8AC3E}">
        <p14:creationId xmlns:p14="http://schemas.microsoft.com/office/powerpoint/2010/main" val="41034941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Staff should be clear that if there is any doubt regarding site works to refer to supervisor.</a:t>
            </a:r>
          </a:p>
          <a:p>
            <a:endParaRPr lang="en-GB" baseline="0" dirty="0" smtClean="0"/>
          </a:p>
          <a:p>
            <a:r>
              <a:rPr lang="en-GB" baseline="0" dirty="0" smtClean="0"/>
              <a:t>The supervisor may not always be correct e.g.  incident in SPEN where whole team challenged proposed method but still </a:t>
            </a:r>
          </a:p>
          <a:p>
            <a:r>
              <a:rPr lang="en-GB" baseline="0" dirty="0" smtClean="0"/>
              <a:t>continued on instruction of supervisor who was eventually injured.</a:t>
            </a:r>
          </a:p>
          <a:p>
            <a:endParaRPr lang="en-GB" baseline="0" dirty="0" smtClean="0"/>
          </a:p>
          <a:p>
            <a:r>
              <a:rPr lang="en-GB" baseline="0" dirty="0" smtClean="0"/>
              <a:t>Stop and if not satisfied with immediate supervisor response ask for matter to be referred to next level Foreman / Engineer etc.</a:t>
            </a:r>
          </a:p>
          <a:p>
            <a:endParaRPr lang="en-GB" baseline="0" dirty="0" smtClean="0"/>
          </a:p>
          <a:p>
            <a:r>
              <a:rPr lang="en-GB" baseline="0" dirty="0" smtClean="0"/>
              <a:t>Do not start or continue works if you have any concerns.</a:t>
            </a:r>
          </a:p>
          <a:p>
            <a:endParaRPr lang="en-GB" baseline="0" dirty="0" smtClean="0"/>
          </a:p>
          <a:p>
            <a:r>
              <a:rPr lang="en-GB" baseline="0" dirty="0" smtClean="0"/>
              <a:t>Issues may need to go higher and possibly be documented prior to proceeding?</a:t>
            </a:r>
          </a:p>
          <a:p>
            <a:endParaRPr lang="en-GB" dirty="0"/>
          </a:p>
        </p:txBody>
      </p:sp>
      <p:sp>
        <p:nvSpPr>
          <p:cNvPr id="4" name="Slide Number Placeholder 3"/>
          <p:cNvSpPr>
            <a:spLocks noGrp="1"/>
          </p:cNvSpPr>
          <p:nvPr>
            <p:ph type="sldNum" sz="quarter" idx="10"/>
          </p:nvPr>
        </p:nvSpPr>
        <p:spPr/>
        <p:txBody>
          <a:bodyPr/>
          <a:lstStyle/>
          <a:p>
            <a:pPr>
              <a:defRPr/>
            </a:pPr>
            <a:fld id="{B584F4CC-4A0A-46C1-9477-EF30772A7786}" type="slidenum">
              <a:rPr lang="en-US" smtClean="0"/>
              <a:pPr>
                <a:defRPr/>
              </a:pPr>
              <a:t>10</a:t>
            </a:fld>
            <a:endParaRPr lang="en-US" dirty="0"/>
          </a:p>
        </p:txBody>
      </p:sp>
    </p:spTree>
    <p:extLst>
      <p:ext uri="{BB962C8B-B14F-4D97-AF65-F5344CB8AC3E}">
        <p14:creationId xmlns:p14="http://schemas.microsoft.com/office/powerpoint/2010/main" val="41034941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Suspension</a:t>
            </a:r>
            <a:r>
              <a:rPr lang="en-GB" baseline="0" dirty="0" smtClean="0"/>
              <a:t> post incident of individuals involved is required to prevent any repeat while investigation identifies issues.</a:t>
            </a:r>
          </a:p>
          <a:p>
            <a:endParaRPr lang="en-GB" baseline="0" dirty="0" smtClean="0"/>
          </a:p>
          <a:p>
            <a:r>
              <a:rPr lang="en-GB" baseline="0" dirty="0" smtClean="0"/>
              <a:t>Investigations need to be open and transparent.</a:t>
            </a:r>
          </a:p>
          <a:p>
            <a:endParaRPr lang="en-GB" baseline="0" dirty="0" smtClean="0"/>
          </a:p>
          <a:p>
            <a:r>
              <a:rPr lang="en-GB" baseline="0" dirty="0" smtClean="0"/>
              <a:t>In the majority of major incident investigations stats indicate 95% of failures are due to process / procedure / training.</a:t>
            </a:r>
          </a:p>
          <a:p>
            <a:r>
              <a:rPr lang="en-GB" baseline="0" dirty="0" smtClean="0"/>
              <a:t>only 5% are due to wilful actions.</a:t>
            </a:r>
          </a:p>
          <a:p>
            <a:endParaRPr lang="en-GB" baseline="0" dirty="0" smtClean="0"/>
          </a:p>
          <a:p>
            <a:r>
              <a:rPr lang="en-GB" baseline="0" dirty="0" smtClean="0"/>
              <a:t>Individuals must co-operate fully / key to this is early notification and preservation of incident site once made safe.</a:t>
            </a:r>
          </a:p>
          <a:p>
            <a:endParaRPr lang="en-GB" baseline="0" dirty="0" smtClean="0"/>
          </a:p>
          <a:p>
            <a:r>
              <a:rPr lang="en-GB" baseline="0" dirty="0" smtClean="0"/>
              <a:t>Individuals will have authorisations removed for wilful / knowing breach.</a:t>
            </a:r>
          </a:p>
          <a:p>
            <a:r>
              <a:rPr lang="en-GB" baseline="0" dirty="0" smtClean="0"/>
              <a:t>Minimum 3 months to restore basic authorisations. (WI 1/2 in case of SPEN)</a:t>
            </a:r>
          </a:p>
          <a:p>
            <a:pPr marL="0" marR="0" indent="0" algn="l" defTabSz="914400" rtl="0" eaLnBrk="0" fontAlgn="base" latinLnBrk="0" hangingPunct="0">
              <a:lnSpc>
                <a:spcPct val="100000"/>
              </a:lnSpc>
              <a:spcBef>
                <a:spcPct val="30000"/>
              </a:spcBef>
              <a:spcAft>
                <a:spcPct val="0"/>
              </a:spcAft>
              <a:buClrTx/>
              <a:buSzTx/>
              <a:buFontTx/>
              <a:buNone/>
              <a:tabLst/>
              <a:defRPr/>
            </a:pPr>
            <a:r>
              <a:rPr lang="en-GB" baseline="0" dirty="0" smtClean="0"/>
              <a:t>Minimum further 12 months to restore supervisor authorisations (i.e. SR3/4 in case of SPEN) after reinstatement of basic authorisations.</a:t>
            </a:r>
          </a:p>
          <a:p>
            <a:pPr marL="0" marR="0" indent="0" algn="l" defTabSz="914400" rtl="0" eaLnBrk="0" fontAlgn="base" latinLnBrk="0" hangingPunct="0">
              <a:lnSpc>
                <a:spcPct val="100000"/>
              </a:lnSpc>
              <a:spcBef>
                <a:spcPct val="30000"/>
              </a:spcBef>
              <a:spcAft>
                <a:spcPct val="0"/>
              </a:spcAft>
              <a:buClrTx/>
              <a:buSzTx/>
              <a:buFontTx/>
              <a:buNone/>
              <a:tabLst/>
              <a:defRPr/>
            </a:pPr>
            <a:endParaRPr lang="en-GB"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GB" sz="1200" kern="0" dirty="0" smtClean="0"/>
              <a:t>Investigation recommendations and key lessons learned where relevant shall be shared between parties. </a:t>
            </a:r>
          </a:p>
          <a:p>
            <a:pPr marL="0" marR="0" indent="0" algn="l" defTabSz="914400" rtl="0" eaLnBrk="0" fontAlgn="base" latinLnBrk="0" hangingPunct="0">
              <a:lnSpc>
                <a:spcPct val="100000"/>
              </a:lnSpc>
              <a:spcBef>
                <a:spcPct val="30000"/>
              </a:spcBef>
              <a:spcAft>
                <a:spcPct val="0"/>
              </a:spcAft>
              <a:buClrTx/>
              <a:buSzTx/>
              <a:buFont typeface="Arial" pitchFamily="34" charset="0"/>
              <a:buNone/>
              <a:tabLst/>
              <a:defRPr/>
            </a:pPr>
            <a:r>
              <a:rPr lang="en-GB" sz="1200" b="0" kern="0" baseline="0" dirty="0" smtClean="0"/>
              <a:t>(names of individuals involved would be shared between involved contractor and client only)</a:t>
            </a:r>
            <a:endParaRPr lang="en-GB" sz="1200" b="0" kern="0" dirty="0" smtClean="0"/>
          </a:p>
          <a:p>
            <a:pPr>
              <a:buFont typeface="Arial" pitchFamily="34" charset="0"/>
              <a:buChar char="•"/>
            </a:pPr>
            <a:r>
              <a:rPr lang="en-GB" baseline="0" dirty="0" smtClean="0"/>
              <a:t> Individuals will have authorisations removed for wilful / knowing breach. </a:t>
            </a:r>
          </a:p>
          <a:p>
            <a:r>
              <a:rPr lang="en-GB" b="0" baseline="0" dirty="0" smtClean="0"/>
              <a:t>(Note only 5% of all incidents are found to have been caused by a wilful breach)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a:defRPr/>
            </a:pPr>
            <a:fld id="{B584F4CC-4A0A-46C1-9477-EF30772A7786}" type="slidenum">
              <a:rPr lang="en-US" smtClean="0"/>
              <a:pPr>
                <a:defRPr/>
              </a:pPr>
              <a:t>11</a:t>
            </a:fld>
            <a:endParaRPr lang="en-US" dirty="0"/>
          </a:p>
        </p:txBody>
      </p:sp>
    </p:spTree>
    <p:extLst>
      <p:ext uri="{BB962C8B-B14F-4D97-AF65-F5344CB8AC3E}">
        <p14:creationId xmlns:p14="http://schemas.microsoft.com/office/powerpoint/2010/main" val="41034941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We have rules, procedures to ensure a safe system of work and to ensure compliance with legislation, guidance, best practice. </a:t>
            </a:r>
          </a:p>
          <a:p>
            <a:endParaRPr lang="en-GB" baseline="0" dirty="0" smtClean="0"/>
          </a:p>
          <a:p>
            <a:r>
              <a:rPr lang="en-GB" baseline="0" dirty="0" smtClean="0"/>
              <a:t>Rules and procedures have been developed over the years following previous incidents, other have learned the hard way</a:t>
            </a:r>
          </a:p>
          <a:p>
            <a:r>
              <a:rPr lang="en-GB" baseline="0" dirty="0" smtClean="0"/>
              <a:t>Ignoring procedures places individuals at greater danger of injury.</a:t>
            </a:r>
          </a:p>
          <a:p>
            <a:endParaRPr lang="en-GB" baseline="0" dirty="0" smtClean="0"/>
          </a:p>
          <a:p>
            <a:r>
              <a:rPr lang="en-GB" baseline="0" dirty="0" smtClean="0"/>
              <a:t>Use this slide to discuss the consequences of breaching a safety critical or required practice (the possibly consequences)</a:t>
            </a:r>
          </a:p>
          <a:p>
            <a:endParaRPr lang="en-GB" dirty="0" smtClean="0"/>
          </a:p>
          <a:p>
            <a:r>
              <a:rPr lang="en-GB" dirty="0" smtClean="0"/>
              <a:t>If individual</a:t>
            </a:r>
            <a:r>
              <a:rPr lang="en-GB" baseline="0" dirty="0" smtClean="0"/>
              <a:t>s do not follow safe systems of works SPEN / SSE do not want these individuals working on their network.</a:t>
            </a:r>
          </a:p>
          <a:p>
            <a:endParaRPr lang="en-GB" baseline="0" dirty="0" smtClean="0"/>
          </a:p>
          <a:p>
            <a:r>
              <a:rPr lang="en-GB" baseline="0" dirty="0" smtClean="0"/>
              <a:t>Next key initiative will be in relation to SSE and SPEN Safety Rules.</a:t>
            </a:r>
          </a:p>
          <a:p>
            <a:endParaRPr lang="en-GB" baseline="0" dirty="0" smtClean="0"/>
          </a:p>
          <a:p>
            <a:r>
              <a:rPr lang="en-GB" baseline="0" dirty="0" smtClean="0"/>
              <a:t>SPEN have revised safety rule and PSSI’s backstop date for all staff to have been briefed / trained is 31</a:t>
            </a:r>
            <a:r>
              <a:rPr lang="en-GB" baseline="30000" dirty="0" smtClean="0"/>
              <a:t>st</a:t>
            </a:r>
            <a:r>
              <a:rPr lang="en-GB" baseline="0" dirty="0" smtClean="0"/>
              <a:t> March 2016.</a:t>
            </a:r>
          </a:p>
          <a:p>
            <a:r>
              <a:rPr lang="en-GB" baseline="0" dirty="0" smtClean="0"/>
              <a:t>Hard copies of SPEN safety rules will no longer be issued to authorised staff, access to hard copies / electronic versions must be available to staff.</a:t>
            </a:r>
          </a:p>
        </p:txBody>
      </p:sp>
      <p:sp>
        <p:nvSpPr>
          <p:cNvPr id="4" name="Slide Number Placeholder 3"/>
          <p:cNvSpPr>
            <a:spLocks noGrp="1"/>
          </p:cNvSpPr>
          <p:nvPr>
            <p:ph type="sldNum" sz="quarter" idx="10"/>
          </p:nvPr>
        </p:nvSpPr>
        <p:spPr/>
        <p:txBody>
          <a:bodyPr/>
          <a:lstStyle/>
          <a:p>
            <a:pPr>
              <a:defRPr/>
            </a:pPr>
            <a:fld id="{B584F4CC-4A0A-46C1-9477-EF30772A7786}" type="slidenum">
              <a:rPr lang="en-US" smtClean="0"/>
              <a:pPr>
                <a:defRPr/>
              </a:pPr>
              <a:t>12</a:t>
            </a:fld>
            <a:endParaRPr lang="en-US" dirty="0"/>
          </a:p>
        </p:txBody>
      </p:sp>
    </p:spTree>
    <p:extLst>
      <p:ext uri="{BB962C8B-B14F-4D97-AF65-F5344CB8AC3E}">
        <p14:creationId xmlns:p14="http://schemas.microsoft.com/office/powerpoint/2010/main" val="41034941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Summary key is that we wish staff to return home from work in same condition they arrived at work.</a:t>
            </a:r>
          </a:p>
        </p:txBody>
      </p:sp>
      <p:sp>
        <p:nvSpPr>
          <p:cNvPr id="4" name="Slide Number Placeholder 3"/>
          <p:cNvSpPr>
            <a:spLocks noGrp="1"/>
          </p:cNvSpPr>
          <p:nvPr>
            <p:ph type="sldNum" sz="quarter" idx="10"/>
          </p:nvPr>
        </p:nvSpPr>
        <p:spPr/>
        <p:txBody>
          <a:bodyPr/>
          <a:lstStyle/>
          <a:p>
            <a:pPr>
              <a:defRPr/>
            </a:pPr>
            <a:fld id="{B584F4CC-4A0A-46C1-9477-EF30772A7786}" type="slidenum">
              <a:rPr lang="en-US" smtClean="0"/>
              <a:pPr>
                <a:defRPr/>
              </a:pPr>
              <a:t>13</a:t>
            </a:fld>
            <a:endParaRPr lang="en-US" dirty="0"/>
          </a:p>
        </p:txBody>
      </p:sp>
    </p:spTree>
    <p:extLst>
      <p:ext uri="{BB962C8B-B14F-4D97-AF65-F5344CB8AC3E}">
        <p14:creationId xmlns:p14="http://schemas.microsoft.com/office/powerpoint/2010/main" val="41034941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Proposal is for forum to meet quarterly</a:t>
            </a:r>
            <a:r>
              <a:rPr lang="en-GB" baseline="0" dirty="0" smtClean="0"/>
              <a:t> to continue to identify initiatives and areas for improvement in OHL safety performance.</a:t>
            </a:r>
          </a:p>
          <a:p>
            <a:endParaRPr lang="en-GB" baseline="0" dirty="0" smtClean="0"/>
          </a:p>
          <a:p>
            <a:r>
              <a:rPr lang="en-GB" baseline="0" dirty="0" smtClean="0"/>
              <a:t>This joint initiative has shown significant improvements in safety performance with participating companies a number of new companies have requested or</a:t>
            </a:r>
          </a:p>
          <a:p>
            <a:r>
              <a:rPr lang="en-GB" baseline="0" dirty="0" smtClean="0"/>
              <a:t>Been invited to participate to ensure all key contractors undertaking transmission OHL works for SSE and SPEN are represented.</a:t>
            </a:r>
          </a:p>
          <a:p>
            <a:endParaRPr lang="en-GB" baseline="0" dirty="0" smtClean="0"/>
          </a:p>
        </p:txBody>
      </p:sp>
      <p:sp>
        <p:nvSpPr>
          <p:cNvPr id="4" name="Slide Number Placeholder 3"/>
          <p:cNvSpPr>
            <a:spLocks noGrp="1"/>
          </p:cNvSpPr>
          <p:nvPr>
            <p:ph type="sldNum" sz="quarter" idx="10"/>
          </p:nvPr>
        </p:nvSpPr>
        <p:spPr/>
        <p:txBody>
          <a:bodyPr/>
          <a:lstStyle/>
          <a:p>
            <a:pPr>
              <a:defRPr/>
            </a:pPr>
            <a:fld id="{B584F4CC-4A0A-46C1-9477-EF30772A7786}" type="slidenum">
              <a:rPr lang="en-US" smtClean="0"/>
              <a:pPr>
                <a:defRPr/>
              </a:pPr>
              <a:t>2</a:t>
            </a:fld>
            <a:endParaRPr lang="en-US" dirty="0"/>
          </a:p>
        </p:txBody>
      </p:sp>
    </p:spTree>
    <p:extLst>
      <p:ext uri="{BB962C8B-B14F-4D97-AF65-F5344CB8AC3E}">
        <p14:creationId xmlns:p14="http://schemas.microsoft.com/office/powerpoint/2010/main" val="41034941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a:t>
            </a:r>
            <a:r>
              <a:rPr lang="en-GB" dirty="0" err="1" smtClean="0"/>
              <a:t>intial</a:t>
            </a:r>
            <a:r>
              <a:rPr lang="en-GB" dirty="0" smtClean="0"/>
              <a:t> </a:t>
            </a:r>
            <a:r>
              <a:rPr lang="en-GB" baseline="0" dirty="0" smtClean="0"/>
              <a:t>main focus of the group was been to look at objects falling from height as this was agreed as a key area of concern following a number of high potential falling object incidents i.e. </a:t>
            </a:r>
            <a:r>
              <a:rPr lang="en-GB" baseline="0" dirty="0" err="1" smtClean="0"/>
              <a:t>presshead</a:t>
            </a:r>
            <a:r>
              <a:rPr lang="en-GB" baseline="0" dirty="0" smtClean="0"/>
              <a:t> die / spacer damper / running block / hand tools.  Significant high potential incidents in 2014, initiatives introduced in 2015.</a:t>
            </a:r>
          </a:p>
          <a:p>
            <a:r>
              <a:rPr lang="en-GB" baseline="0" dirty="0" smtClean="0"/>
              <a:t> </a:t>
            </a:r>
          </a:p>
          <a:p>
            <a:r>
              <a:rPr lang="en-GB" baseline="0" dirty="0" smtClean="0"/>
              <a:t>A number of instances where significant objects struck individuals on the head.</a:t>
            </a:r>
          </a:p>
          <a:p>
            <a:endParaRPr lang="en-GB" baseline="0" dirty="0" smtClean="0"/>
          </a:p>
          <a:p>
            <a:r>
              <a:rPr lang="en-GB" baseline="0" dirty="0" smtClean="0"/>
              <a:t>It was estimated that the vast majority of falling objects were unreported and no true data was available on the scale of the issue.</a:t>
            </a:r>
            <a:endParaRPr lang="en-GB" dirty="0" smtClean="0"/>
          </a:p>
          <a:p>
            <a:endParaRPr lang="en-GB" dirty="0" smtClean="0"/>
          </a:p>
          <a:p>
            <a:r>
              <a:rPr lang="en-GB" dirty="0" smtClean="0"/>
              <a:t>Initiative implemented</a:t>
            </a:r>
            <a:r>
              <a:rPr lang="en-GB" baseline="0" dirty="0" smtClean="0"/>
              <a:t> via anonymous survey in 2014 and follow up survey in 2015 to assess </a:t>
            </a:r>
            <a:r>
              <a:rPr lang="en-GB" baseline="0" dirty="0" err="1" smtClean="0"/>
              <a:t>improvments</a:t>
            </a:r>
            <a:r>
              <a:rPr lang="en-GB" baseline="0" dirty="0" smtClean="0"/>
              <a:t>.</a:t>
            </a:r>
          </a:p>
          <a:p>
            <a:endParaRPr lang="en-GB" baseline="0" dirty="0" smtClean="0"/>
          </a:p>
          <a:p>
            <a:r>
              <a:rPr lang="en-GB" baseline="0" dirty="0" smtClean="0"/>
              <a:t>Follow up meeting following introduction to agree exceptions to declared safety critical rules.</a:t>
            </a:r>
          </a:p>
          <a:p>
            <a:endParaRPr lang="en-GB" baseline="0" dirty="0" smtClean="0"/>
          </a:p>
          <a:p>
            <a:endParaRPr lang="en-GB" baseline="0" dirty="0" smtClean="0"/>
          </a:p>
        </p:txBody>
      </p:sp>
      <p:sp>
        <p:nvSpPr>
          <p:cNvPr id="4" name="Slide Number Placeholder 3"/>
          <p:cNvSpPr>
            <a:spLocks noGrp="1"/>
          </p:cNvSpPr>
          <p:nvPr>
            <p:ph type="sldNum" sz="quarter" idx="10"/>
          </p:nvPr>
        </p:nvSpPr>
        <p:spPr/>
        <p:txBody>
          <a:bodyPr/>
          <a:lstStyle/>
          <a:p>
            <a:pPr>
              <a:defRPr/>
            </a:pPr>
            <a:fld id="{B584F4CC-4A0A-46C1-9477-EF30772A7786}" type="slidenum">
              <a:rPr lang="en-US" smtClean="0"/>
              <a:pPr>
                <a:defRPr/>
              </a:pPr>
              <a:t>3</a:t>
            </a:fld>
            <a:endParaRPr lang="en-US" dirty="0"/>
          </a:p>
        </p:txBody>
      </p:sp>
    </p:spTree>
    <p:extLst>
      <p:ext uri="{BB962C8B-B14F-4D97-AF65-F5344CB8AC3E}">
        <p14:creationId xmlns:p14="http://schemas.microsoft.com/office/powerpoint/2010/main" val="41034941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Use this slide to highlight the survey report and the findings. </a:t>
            </a:r>
          </a:p>
          <a:p>
            <a:endParaRPr lang="en-GB" dirty="0" smtClean="0"/>
          </a:p>
          <a:p>
            <a:r>
              <a:rPr lang="en-GB" dirty="0" smtClean="0"/>
              <a:t>Significant reduction in objects dropped</a:t>
            </a:r>
            <a:r>
              <a:rPr lang="en-GB" baseline="0" dirty="0" smtClean="0"/>
              <a:t> following introduction of safety critical rules.</a:t>
            </a:r>
          </a:p>
          <a:p>
            <a:endParaRPr lang="en-GB" dirty="0" smtClean="0"/>
          </a:p>
          <a:p>
            <a:r>
              <a:rPr lang="en-GB" dirty="0" smtClean="0"/>
              <a:t>Surveys were anonymous and carried out over a 1 week period</a:t>
            </a:r>
          </a:p>
          <a:p>
            <a:r>
              <a:rPr lang="en-GB" dirty="0" smtClean="0"/>
              <a:t>128 surveys returned in 2014 / 80 in 2015 reduction</a:t>
            </a:r>
            <a:r>
              <a:rPr lang="en-GB" baseline="0" dirty="0" smtClean="0"/>
              <a:t> due to reduction in OHL works being undertaken in survey period.</a:t>
            </a:r>
          </a:p>
          <a:p>
            <a:endParaRPr lang="en-GB" dirty="0" smtClean="0"/>
          </a:p>
          <a:p>
            <a:r>
              <a:rPr lang="en-GB" dirty="0" smtClean="0"/>
              <a:t>In 2014 survey almost 50% of the objects dropped could of resulted in a significant injury – or possibly a fatality.</a:t>
            </a:r>
          </a:p>
          <a:p>
            <a:pPr marL="0" marR="0" indent="0" algn="l" defTabSz="914400" rtl="0" eaLnBrk="0" fontAlgn="base" latinLnBrk="0" hangingPunct="0">
              <a:lnSpc>
                <a:spcPct val="100000"/>
              </a:lnSpc>
              <a:spcBef>
                <a:spcPct val="30000"/>
              </a:spcBef>
              <a:spcAft>
                <a:spcPct val="0"/>
              </a:spcAft>
              <a:buClrTx/>
              <a:buSzTx/>
              <a:buFontTx/>
              <a:buNone/>
              <a:tabLst/>
              <a:defRPr/>
            </a:pPr>
            <a:r>
              <a:rPr lang="en-GB" dirty="0" smtClean="0"/>
              <a:t>In 2014 Average of 2 objects dropped per gang / week 1 minor / 1 major.</a:t>
            </a:r>
          </a:p>
          <a:p>
            <a:endParaRPr lang="en-GB" dirty="0" smtClean="0"/>
          </a:p>
          <a:p>
            <a:r>
              <a:rPr lang="en-GB" dirty="0" smtClean="0"/>
              <a:t>In 2015 survey reduction</a:t>
            </a:r>
            <a:r>
              <a:rPr lang="en-GB" baseline="0" dirty="0" smtClean="0"/>
              <a:t> to 3</a:t>
            </a:r>
            <a:r>
              <a:rPr lang="en-GB" dirty="0" smtClean="0"/>
              <a:t>0% of the objects dropped could of resulted in a significant injury – or possibly a fatality.</a:t>
            </a:r>
          </a:p>
          <a:p>
            <a:r>
              <a:rPr lang="en-GB" dirty="0" smtClean="0"/>
              <a:t>In 2014 Average of 1 objects dropped per gang with majority being minor.</a:t>
            </a:r>
          </a:p>
          <a:p>
            <a:endParaRPr lang="en-GB" dirty="0" smtClean="0"/>
          </a:p>
          <a:p>
            <a:r>
              <a:rPr lang="en-GB" dirty="0" smtClean="0"/>
              <a:t>Proposal is to revisit survey again in 2016.</a:t>
            </a:r>
          </a:p>
          <a:p>
            <a:endParaRPr lang="en-GB" dirty="0" smtClean="0"/>
          </a:p>
          <a:p>
            <a:r>
              <a:rPr lang="en-GB" dirty="0" smtClean="0"/>
              <a:t>Key message to reinforce is</a:t>
            </a:r>
            <a:r>
              <a:rPr lang="en-GB" baseline="0" dirty="0" smtClean="0"/>
              <a:t> the importance of reporting dropped objects, the true scale of dropped objects was not visible.</a:t>
            </a:r>
          </a:p>
          <a:p>
            <a:r>
              <a:rPr lang="en-GB" dirty="0" smtClean="0"/>
              <a:t>reporting of ALL falling objects.  Number</a:t>
            </a:r>
            <a:r>
              <a:rPr lang="en-GB" baseline="0" dirty="0" smtClean="0"/>
              <a:t> and type of objects dropped will vary based on works being undertaken.</a:t>
            </a:r>
            <a:endParaRPr lang="en-GB" dirty="0" smtClean="0"/>
          </a:p>
          <a:p>
            <a:endParaRPr lang="en-GB" dirty="0" smtClean="0"/>
          </a:p>
          <a:p>
            <a:r>
              <a:rPr lang="en-GB" dirty="0" smtClean="0"/>
              <a:t>A number of incorrectly completed sheets were excluded.</a:t>
            </a:r>
          </a:p>
          <a:p>
            <a:endParaRPr lang="en-GB" dirty="0" smtClean="0"/>
          </a:p>
          <a:p>
            <a:r>
              <a:rPr lang="en-GB" dirty="0" smtClean="0"/>
              <a:t>Ask staff to consider there own teams and discuss values obtained.</a:t>
            </a:r>
          </a:p>
          <a:p>
            <a:endParaRPr lang="en-GB" dirty="0" smtClean="0"/>
          </a:p>
          <a:p>
            <a:r>
              <a:rPr lang="en-GB" dirty="0" smtClean="0"/>
              <a:t>Consider correct storage of materials for works at</a:t>
            </a:r>
            <a:r>
              <a:rPr lang="en-GB" baseline="0" dirty="0" smtClean="0"/>
              <a:t> height, majority of companies have made improvements to </a:t>
            </a:r>
            <a:r>
              <a:rPr lang="en-GB" baseline="0" dirty="0" err="1" smtClean="0"/>
              <a:t>toolbags</a:t>
            </a:r>
            <a:r>
              <a:rPr lang="en-GB" baseline="0" dirty="0" smtClean="0"/>
              <a:t> and tethers used through 2015 </a:t>
            </a:r>
            <a:endParaRPr lang="en-GB" dirty="0" smtClean="0"/>
          </a:p>
          <a:p>
            <a:endParaRPr lang="en-GB" baseline="0" dirty="0" smtClean="0"/>
          </a:p>
          <a:p>
            <a:endParaRPr lang="en-GB" baseline="0" dirty="0" smtClean="0"/>
          </a:p>
        </p:txBody>
      </p:sp>
      <p:sp>
        <p:nvSpPr>
          <p:cNvPr id="4" name="Slide Number Placeholder 3"/>
          <p:cNvSpPr>
            <a:spLocks noGrp="1"/>
          </p:cNvSpPr>
          <p:nvPr>
            <p:ph type="sldNum" sz="quarter" idx="10"/>
          </p:nvPr>
        </p:nvSpPr>
        <p:spPr/>
        <p:txBody>
          <a:bodyPr/>
          <a:lstStyle/>
          <a:p>
            <a:pPr>
              <a:defRPr/>
            </a:pPr>
            <a:fld id="{B584F4CC-4A0A-46C1-9477-EF30772A7786}" type="slidenum">
              <a:rPr lang="en-US" smtClean="0"/>
              <a:pPr>
                <a:defRPr/>
              </a:pPr>
              <a:t>4</a:t>
            </a:fld>
            <a:endParaRPr lang="en-US" dirty="0"/>
          </a:p>
        </p:txBody>
      </p:sp>
    </p:spTree>
    <p:extLst>
      <p:ext uri="{BB962C8B-B14F-4D97-AF65-F5344CB8AC3E}">
        <p14:creationId xmlns:p14="http://schemas.microsoft.com/office/powerpoint/2010/main" val="41034941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Demarcation</a:t>
            </a:r>
            <a:r>
              <a:rPr lang="en-GB" baseline="0" dirty="0" smtClean="0"/>
              <a:t> for hazard zone is installed 5m horizontal distance from point of works.</a:t>
            </a:r>
            <a:endParaRPr lang="en-GB" dirty="0" smtClean="0"/>
          </a:p>
          <a:p>
            <a:endParaRPr lang="en-GB" dirty="0" smtClean="0"/>
          </a:p>
          <a:p>
            <a:r>
              <a:rPr lang="en-GB" dirty="0" smtClean="0"/>
              <a:t>Over 99% of objects fell</a:t>
            </a:r>
            <a:r>
              <a:rPr lang="en-GB" baseline="0" dirty="0" smtClean="0"/>
              <a:t> within exclusion zone. </a:t>
            </a:r>
          </a:p>
          <a:p>
            <a:endParaRPr lang="en-GB" baseline="0" dirty="0" smtClean="0"/>
          </a:p>
          <a:p>
            <a:r>
              <a:rPr lang="en-GB" baseline="0" dirty="0" smtClean="0"/>
              <a:t>95% in 2014 and 99% in 2015 of objects fall within tower or 5m of tower extents.</a:t>
            </a:r>
          </a:p>
          <a:p>
            <a:endParaRPr lang="en-GB" baseline="0" dirty="0" smtClean="0"/>
          </a:p>
          <a:p>
            <a:r>
              <a:rPr lang="en-GB" baseline="0" dirty="0" smtClean="0"/>
              <a:t>Majority of objects falling further than 5m from tower fell during platform works if 5m exclusion was in place from </a:t>
            </a:r>
          </a:p>
          <a:p>
            <a:r>
              <a:rPr lang="en-GB" baseline="0" dirty="0" smtClean="0"/>
              <a:t>extent of platform then object fell into exclusion zone.</a:t>
            </a:r>
          </a:p>
          <a:p>
            <a:endParaRPr lang="en-GB" baseline="0" dirty="0" smtClean="0"/>
          </a:p>
          <a:p>
            <a:r>
              <a:rPr lang="en-GB" baseline="0" dirty="0" smtClean="0"/>
              <a:t>Survey data validates that extents of exclusion zone normally implemented at 5m are correct.</a:t>
            </a:r>
          </a:p>
          <a:p>
            <a:endParaRPr lang="en-GB" baseline="0" dirty="0" smtClean="0"/>
          </a:p>
          <a:p>
            <a:r>
              <a:rPr lang="en-GB" baseline="0" dirty="0" smtClean="0"/>
              <a:t>Broad categories were used.  50% of </a:t>
            </a:r>
            <a:r>
              <a:rPr lang="en-GB" baseline="0" dirty="0" err="1" smtClean="0"/>
              <a:t>handtools</a:t>
            </a:r>
            <a:r>
              <a:rPr lang="en-GB" baseline="0" dirty="0" smtClean="0"/>
              <a:t> objects were either ratchets or sockets.</a:t>
            </a:r>
          </a:p>
          <a:p>
            <a:r>
              <a:rPr lang="en-GB" baseline="0" dirty="0" smtClean="0"/>
              <a:t>A number of object falling from ropes lashings during lifting operations consider are knots / lashings the </a:t>
            </a:r>
          </a:p>
          <a:p>
            <a:r>
              <a:rPr lang="en-GB" baseline="0" dirty="0" smtClean="0"/>
              <a:t>most appropriate method for objects?</a:t>
            </a:r>
          </a:p>
        </p:txBody>
      </p:sp>
      <p:sp>
        <p:nvSpPr>
          <p:cNvPr id="4" name="Slide Number Placeholder 3"/>
          <p:cNvSpPr>
            <a:spLocks noGrp="1"/>
          </p:cNvSpPr>
          <p:nvPr>
            <p:ph type="sldNum" sz="quarter" idx="10"/>
          </p:nvPr>
        </p:nvSpPr>
        <p:spPr/>
        <p:txBody>
          <a:bodyPr/>
          <a:lstStyle/>
          <a:p>
            <a:pPr>
              <a:defRPr/>
            </a:pPr>
            <a:fld id="{B584F4CC-4A0A-46C1-9477-EF30772A7786}" type="slidenum">
              <a:rPr lang="en-US" smtClean="0"/>
              <a:pPr>
                <a:defRPr/>
              </a:pPr>
              <a:t>5</a:t>
            </a:fld>
            <a:endParaRPr lang="en-US" dirty="0"/>
          </a:p>
        </p:txBody>
      </p:sp>
    </p:spTree>
    <p:extLst>
      <p:ext uri="{BB962C8B-B14F-4D97-AF65-F5344CB8AC3E}">
        <p14:creationId xmlns:p14="http://schemas.microsoft.com/office/powerpoint/2010/main" val="4246454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With involvement from all companies and with agreement from senior company management, we have developed and refreshed a set of clear rules that shall be applied</a:t>
            </a:r>
          </a:p>
          <a:p>
            <a:r>
              <a:rPr lang="en-GB" baseline="0" dirty="0" smtClean="0"/>
              <a:t>across SPEN and SSE Transmission Overhead Line sites. </a:t>
            </a:r>
          </a:p>
          <a:p>
            <a:endParaRPr lang="en-GB" dirty="0" smtClean="0"/>
          </a:p>
          <a:p>
            <a:endParaRPr lang="en-GB" dirty="0"/>
          </a:p>
        </p:txBody>
      </p:sp>
      <p:sp>
        <p:nvSpPr>
          <p:cNvPr id="4" name="Slide Number Placeholder 3"/>
          <p:cNvSpPr>
            <a:spLocks noGrp="1"/>
          </p:cNvSpPr>
          <p:nvPr>
            <p:ph type="sldNum" sz="quarter" idx="10"/>
          </p:nvPr>
        </p:nvSpPr>
        <p:spPr/>
        <p:txBody>
          <a:bodyPr/>
          <a:lstStyle/>
          <a:p>
            <a:pPr>
              <a:defRPr/>
            </a:pPr>
            <a:fld id="{B584F4CC-4A0A-46C1-9477-EF30772A7786}" type="slidenum">
              <a:rPr lang="en-US" smtClean="0"/>
              <a:pPr>
                <a:defRPr/>
              </a:pPr>
              <a:t>6</a:t>
            </a:fld>
            <a:endParaRPr lang="en-US" dirty="0"/>
          </a:p>
        </p:txBody>
      </p:sp>
    </p:spTree>
    <p:extLst>
      <p:ext uri="{BB962C8B-B14F-4D97-AF65-F5344CB8AC3E}">
        <p14:creationId xmlns:p14="http://schemas.microsoft.com/office/powerpoint/2010/main" val="41034941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smtClean="0"/>
          </a:p>
          <a:p>
            <a:r>
              <a:rPr lang="en-GB" baseline="0" dirty="0" smtClean="0"/>
              <a:t>Discuss each rule, highlight that they are not something nice to have, but are a mandatory requirement. </a:t>
            </a:r>
          </a:p>
          <a:p>
            <a:r>
              <a:rPr lang="en-GB" baseline="0" dirty="0" smtClean="0"/>
              <a:t>They shall be considered, used and applied at ALL times.</a:t>
            </a:r>
          </a:p>
          <a:p>
            <a:endParaRPr lang="en-GB" baseline="0" dirty="0" smtClean="0"/>
          </a:p>
          <a:p>
            <a:pPr marL="171450" indent="-171450">
              <a:buFont typeface="Arial" panose="020B0604020202020204" pitchFamily="34" charset="0"/>
              <a:buChar char="•"/>
            </a:pPr>
            <a:r>
              <a:rPr lang="en-GB" baseline="0" dirty="0" smtClean="0"/>
              <a:t>Permanent attachment at all times when working at height.</a:t>
            </a:r>
          </a:p>
          <a:p>
            <a:endParaRPr lang="en-GB" baseline="0" dirty="0" smtClean="0"/>
          </a:p>
          <a:p>
            <a:pPr marL="171450" indent="-171450">
              <a:buFont typeface="Arial" charset="0"/>
              <a:buChar char="•"/>
            </a:pPr>
            <a:r>
              <a:rPr lang="en-GB" sz="1200" kern="0" dirty="0" smtClean="0"/>
              <a:t>Demarcation: clarification for majority of construction type works it is anticipated that persons controlling</a:t>
            </a:r>
            <a:r>
              <a:rPr lang="en-GB" sz="1200" kern="0" baseline="0" dirty="0" smtClean="0"/>
              <a:t> access / egress to </a:t>
            </a:r>
          </a:p>
          <a:p>
            <a:pPr marL="0" indent="0">
              <a:buFont typeface="Arial" charset="0"/>
              <a:buNone/>
            </a:pPr>
            <a:r>
              <a:rPr lang="en-GB" sz="1200" kern="0" baseline="0" dirty="0" smtClean="0"/>
              <a:t>Danger zone will be ground based.  In the case of minor works i.e. works on a tower requiring  maximum 2 man gang then</a:t>
            </a:r>
          </a:p>
          <a:p>
            <a:pPr marL="0" indent="0">
              <a:buFont typeface="Arial" charset="0"/>
              <a:buNone/>
            </a:pPr>
            <a:r>
              <a:rPr lang="en-GB" sz="1200" kern="0" baseline="0" dirty="0" smtClean="0"/>
              <a:t>alternative safe method of control may be proposed i.e. if normal access point is closed / signage posted and 1 x persons on </a:t>
            </a:r>
          </a:p>
          <a:p>
            <a:pPr marL="0" indent="0">
              <a:buFont typeface="Arial" charset="0"/>
              <a:buNone/>
            </a:pPr>
            <a:r>
              <a:rPr lang="en-GB" sz="1200" kern="0" baseline="0" dirty="0" smtClean="0"/>
              <a:t>tower designated responsible for monitoring and controlling danger zone, in the event of approach by any persons to danger zone </a:t>
            </a:r>
          </a:p>
          <a:p>
            <a:pPr marL="0" indent="0">
              <a:buFont typeface="Arial" charset="0"/>
              <a:buNone/>
            </a:pPr>
            <a:r>
              <a:rPr lang="en-GB" sz="1200" kern="0" baseline="0" dirty="0" smtClean="0"/>
              <a:t>works above should be suspended and staff descend tower to intervene. </a:t>
            </a:r>
          </a:p>
          <a:p>
            <a:pPr marL="0" indent="0">
              <a:buFont typeface="Arial" charset="0"/>
              <a:buNone/>
            </a:pPr>
            <a:r>
              <a:rPr lang="en-GB" sz="1200" kern="0" dirty="0" smtClean="0"/>
              <a:t> </a:t>
            </a:r>
            <a:endParaRPr lang="en-GB" sz="1200" b="0" kern="0" dirty="0" smtClean="0"/>
          </a:p>
          <a:p>
            <a:pPr marL="171450" indent="-171450">
              <a:buFont typeface="Arial" panose="020B0604020202020204" pitchFamily="34" charset="0"/>
              <a:buChar char="•"/>
            </a:pPr>
            <a:r>
              <a:rPr lang="en-GB" b="0" baseline="0" dirty="0" smtClean="0"/>
              <a:t>100% compliance with Safety Rules (i.e. Client Electrical and Mechanical Safety rules (Safety from the system)</a:t>
            </a:r>
          </a:p>
          <a:p>
            <a:pPr>
              <a:buFont typeface="Arial" pitchFamily="34" charset="0"/>
              <a:buNone/>
            </a:pPr>
            <a:r>
              <a:rPr lang="en-GB" b="0" baseline="0" dirty="0" smtClean="0"/>
              <a:t>and Safe Systems of Work (i.e. compliance with RAMS)</a:t>
            </a:r>
          </a:p>
          <a:p>
            <a:pPr>
              <a:buFont typeface="Arial" pitchFamily="34" charset="0"/>
              <a:buChar char="•"/>
            </a:pPr>
            <a:endParaRPr lang="en-GB" b="0" baseline="0" dirty="0" smtClean="0"/>
          </a:p>
          <a:p>
            <a:pPr>
              <a:buFont typeface="Arial" pitchFamily="34" charset="0"/>
              <a:buChar char="•"/>
            </a:pPr>
            <a:r>
              <a:rPr lang="en-GB" b="1" baseline="0" dirty="0" smtClean="0"/>
              <a:t> </a:t>
            </a:r>
            <a:r>
              <a:rPr lang="en-GB" sz="1200" b="0" kern="0" baseline="0" dirty="0" smtClean="0"/>
              <a:t>Ac</a:t>
            </a:r>
            <a:r>
              <a:rPr lang="en-GB" sz="1200" kern="0" dirty="0" smtClean="0"/>
              <a:t>cess shall be controlled by a </a:t>
            </a:r>
            <a:r>
              <a:rPr lang="en-GB" b="0" baseline="0" dirty="0" smtClean="0"/>
              <a:t>Nominated Person (nominated Person shall be recorded on the Site Specific Risk Assessment) this person will request works to stop, confirm it is safe to enter danger area and confirm when areas below are clear and works above may re-start.</a:t>
            </a:r>
          </a:p>
          <a:p>
            <a:pPr>
              <a:buFont typeface="Arial" pitchFamily="34" charset="0"/>
              <a:buNone/>
            </a:pPr>
            <a:endParaRPr lang="en-GB" b="0" baseline="0" dirty="0" smtClean="0"/>
          </a:p>
          <a:p>
            <a:pPr>
              <a:buFont typeface="Arial" pitchFamily="34" charset="0"/>
              <a:buChar char="•"/>
            </a:pPr>
            <a:r>
              <a:rPr lang="en-GB" sz="1200" kern="0" dirty="0" smtClean="0"/>
              <a:t> All equipment and materials shall be secured, raised / lowered and used in a controlled manner. </a:t>
            </a:r>
            <a:r>
              <a:rPr lang="en-GB" sz="1200" b="0" kern="0" dirty="0" smtClean="0"/>
              <a:t>(This rule has been put in place due to the number of incidents</a:t>
            </a:r>
            <a:r>
              <a:rPr lang="en-GB" sz="1200" b="0" kern="0" baseline="0" dirty="0" smtClean="0"/>
              <a:t> relating to falling objects when not secured/lashed adequately and  evidence of “Bombing” items).</a:t>
            </a:r>
          </a:p>
          <a:p>
            <a:pPr>
              <a:buFont typeface="Arial" pitchFamily="34" charset="0"/>
              <a:buChar char="•"/>
            </a:pPr>
            <a:endParaRPr lang="en-GB" sz="1200" b="0" kern="0" baseline="0" dirty="0" smtClean="0"/>
          </a:p>
          <a:p>
            <a:pPr marL="0" marR="0" indent="0" algn="l" defTabSz="914400" rtl="0" eaLnBrk="0" fontAlgn="base" latinLnBrk="0" hangingPunct="0">
              <a:lnSpc>
                <a:spcPct val="100000"/>
              </a:lnSpc>
              <a:spcBef>
                <a:spcPct val="30000"/>
              </a:spcBef>
              <a:spcAft>
                <a:spcPct val="0"/>
              </a:spcAft>
              <a:buClrTx/>
              <a:buSzTx/>
              <a:buFont typeface="Arial" pitchFamily="34" charset="0"/>
              <a:buChar char="•"/>
              <a:tabLst/>
              <a:defRPr/>
            </a:pPr>
            <a:r>
              <a:rPr lang="en-GB" sz="1200" kern="0" dirty="0" smtClean="0"/>
              <a:t> Supervisors shall be positioned to allow control and communication with all team members</a:t>
            </a:r>
            <a:r>
              <a:rPr lang="en-GB" sz="1200" b="1" kern="0" dirty="0" smtClean="0"/>
              <a:t>.</a:t>
            </a:r>
            <a:r>
              <a:rPr lang="en-GB" sz="1200" b="1" kern="0" baseline="0" dirty="0" smtClean="0"/>
              <a:t> </a:t>
            </a:r>
            <a:r>
              <a:rPr lang="en-GB" sz="1200" b="0" kern="0" dirty="0" smtClean="0"/>
              <a:t>(Supervisor</a:t>
            </a:r>
            <a:r>
              <a:rPr lang="en-GB" sz="1200" b="0" kern="0" baseline="0" dirty="0" smtClean="0"/>
              <a:t> in this case is the Named Supervisor that has briefed and signed onto the Site Specific Risk Assessment – Setting to Work Brief. To alleviate any fears of non compliance </a:t>
            </a:r>
            <a:r>
              <a:rPr lang="en-GB" b="0" baseline="0" dirty="0" smtClean="0"/>
              <a:t>only 5% of all 2014 SPEN incidents were found to have been caused by a wilful breach </a:t>
            </a:r>
            <a:r>
              <a:rPr lang="en-GB" sz="1200" b="0" kern="0" baseline="0" dirty="0" smtClean="0"/>
              <a:t>following investigation)  </a:t>
            </a:r>
          </a:p>
          <a:p>
            <a:pPr marL="0" marR="0" indent="0" algn="l" defTabSz="914400" rtl="0" eaLnBrk="0" fontAlgn="base" latinLnBrk="0" hangingPunct="0">
              <a:lnSpc>
                <a:spcPct val="100000"/>
              </a:lnSpc>
              <a:spcBef>
                <a:spcPct val="30000"/>
              </a:spcBef>
              <a:spcAft>
                <a:spcPct val="0"/>
              </a:spcAft>
              <a:buClrTx/>
              <a:buSzTx/>
              <a:buFont typeface="Arial" pitchFamily="34" charset="0"/>
              <a:buChar char="•"/>
              <a:tabLst/>
              <a:defRPr/>
            </a:pPr>
            <a:endParaRPr lang="en-GB" sz="1200" b="0" kern="0" dirty="0" smtClean="0"/>
          </a:p>
          <a:p>
            <a:pPr marL="0" marR="0" indent="0" algn="l" defTabSz="914400" rtl="0" eaLnBrk="0" fontAlgn="base" latinLnBrk="0" hangingPunct="0">
              <a:lnSpc>
                <a:spcPct val="100000"/>
              </a:lnSpc>
              <a:spcBef>
                <a:spcPct val="30000"/>
              </a:spcBef>
              <a:spcAft>
                <a:spcPct val="0"/>
              </a:spcAft>
              <a:buClrTx/>
              <a:buSzTx/>
              <a:buFont typeface="Arial" pitchFamily="34" charset="0"/>
              <a:buChar char="•"/>
              <a:tabLst/>
              <a:defRPr/>
            </a:pPr>
            <a:r>
              <a:rPr lang="en-GB" sz="1200" kern="0" dirty="0" smtClean="0"/>
              <a:t>All Incidents / Near Misses / Hazards shall be reported as per client / employer requirements. </a:t>
            </a:r>
            <a:r>
              <a:rPr lang="en-GB" sz="1200" b="0" kern="0" dirty="0" smtClean="0"/>
              <a:t>(This has been made a</a:t>
            </a:r>
            <a:r>
              <a:rPr lang="en-GB" sz="1200" b="0" kern="0" baseline="0" dirty="0" smtClean="0"/>
              <a:t> safety critical rule due to the clear lack of reporting “Falling Objects” specifically as detailed in the previous slides)</a:t>
            </a:r>
            <a:endParaRPr lang="en-GB" sz="1200" b="0" kern="0" dirty="0" smtClean="0"/>
          </a:p>
          <a:p>
            <a:endParaRPr lang="en-GB" baseline="0" dirty="0" smtClean="0"/>
          </a:p>
          <a:p>
            <a:pPr marL="171450" indent="-171450">
              <a:buFont typeface="Arial" panose="020B0604020202020204" pitchFamily="34" charset="0"/>
              <a:buChar char="•"/>
            </a:pPr>
            <a:r>
              <a:rPr lang="en-GB" baseline="0" dirty="0" smtClean="0"/>
              <a:t>Working above / below another activity which is in progress is prohibited for the majority of OHL activities and is only acceptable where appropriate control measures / methods have been approved by the Contractors Site Engineer and notified to the clients representative and only where this is part of the same work activity.  All works </a:t>
            </a:r>
            <a:r>
              <a:rPr lang="en-GB" b="1" baseline="0" dirty="0" smtClean="0"/>
              <a:t>MUST</a:t>
            </a:r>
            <a:r>
              <a:rPr lang="en-GB" baseline="0" dirty="0" smtClean="0"/>
              <a:t> stop above (i.e. no movement) when any persons require to enter the exclusion zone or below works. </a:t>
            </a:r>
          </a:p>
          <a:p>
            <a:r>
              <a:rPr lang="en-GB" baseline="0" dirty="0" smtClean="0"/>
              <a:t>6 x activities have been identified where compliance cannot be achieved and are considered agreed exceptions.</a:t>
            </a:r>
          </a:p>
          <a:p>
            <a:endParaRPr lang="en-GB" baseline="0" dirty="0" smtClean="0"/>
          </a:p>
          <a:p>
            <a:r>
              <a:rPr lang="en-GB" baseline="0" dirty="0" smtClean="0"/>
              <a:t>Printed / Laminated copy of safety critical rules are to be reissued in 2016 for each member in the audience to sign. It is essential that each operative has a clear view of these rules.</a:t>
            </a:r>
          </a:p>
          <a:p>
            <a:endParaRPr lang="en-GB" dirty="0" smtClean="0"/>
          </a:p>
        </p:txBody>
      </p:sp>
      <p:sp>
        <p:nvSpPr>
          <p:cNvPr id="4" name="Slide Number Placeholder 3"/>
          <p:cNvSpPr>
            <a:spLocks noGrp="1"/>
          </p:cNvSpPr>
          <p:nvPr>
            <p:ph type="sldNum" sz="quarter" idx="10"/>
          </p:nvPr>
        </p:nvSpPr>
        <p:spPr/>
        <p:txBody>
          <a:bodyPr/>
          <a:lstStyle/>
          <a:p>
            <a:pPr>
              <a:defRPr/>
            </a:pPr>
            <a:fld id="{B584F4CC-4A0A-46C1-9477-EF30772A7786}" type="slidenum">
              <a:rPr lang="en-US" smtClean="0"/>
              <a:pPr>
                <a:defRPr/>
              </a:pPr>
              <a:t>7</a:t>
            </a:fld>
            <a:endParaRPr lang="en-US" dirty="0"/>
          </a:p>
        </p:txBody>
      </p:sp>
    </p:spTree>
    <p:extLst>
      <p:ext uri="{BB962C8B-B14F-4D97-AF65-F5344CB8AC3E}">
        <p14:creationId xmlns:p14="http://schemas.microsoft.com/office/powerpoint/2010/main" val="41034941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 number of points are targeted</a:t>
            </a:r>
            <a:r>
              <a:rPr lang="en-GB" baseline="0" dirty="0" smtClean="0"/>
              <a:t> at Supervisory levels / pre-planning.</a:t>
            </a:r>
          </a:p>
          <a:p>
            <a:endParaRPr lang="en-GB" baseline="0" dirty="0" smtClean="0"/>
          </a:p>
          <a:p>
            <a:pPr marL="171450" indent="-171450">
              <a:buFont typeface="Arial" charset="0"/>
              <a:buChar char="•"/>
            </a:pPr>
            <a:r>
              <a:rPr lang="en-GB" baseline="0" dirty="0" smtClean="0"/>
              <a:t>Site engineering staff / nominated supervisor is not part of the working party but is part of the method statement development and approval / change process.</a:t>
            </a:r>
            <a:endParaRPr lang="en-GB" dirty="0"/>
          </a:p>
        </p:txBody>
      </p:sp>
      <p:sp>
        <p:nvSpPr>
          <p:cNvPr id="4" name="Slide Number Placeholder 3"/>
          <p:cNvSpPr>
            <a:spLocks noGrp="1"/>
          </p:cNvSpPr>
          <p:nvPr>
            <p:ph type="sldNum" sz="quarter" idx="10"/>
          </p:nvPr>
        </p:nvSpPr>
        <p:spPr/>
        <p:txBody>
          <a:bodyPr/>
          <a:lstStyle/>
          <a:p>
            <a:pPr>
              <a:defRPr/>
            </a:pPr>
            <a:fld id="{B584F4CC-4A0A-46C1-9477-EF30772A7786}" type="slidenum">
              <a:rPr lang="en-US" smtClean="0"/>
              <a:pPr>
                <a:defRPr/>
              </a:pPr>
              <a:t>8</a:t>
            </a:fld>
            <a:endParaRPr lang="en-US" dirty="0"/>
          </a:p>
        </p:txBody>
      </p:sp>
    </p:spTree>
    <p:extLst>
      <p:ext uri="{BB962C8B-B14F-4D97-AF65-F5344CB8AC3E}">
        <p14:creationId xmlns:p14="http://schemas.microsoft.com/office/powerpoint/2010/main" val="41034941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Arial" charset="0"/>
                <a:ea typeface="ＭＳ Ｐゴシック" pitchFamily="52" charset="-128"/>
                <a:cs typeface="+mn-cs"/>
              </a:rPr>
              <a:t>Instances where</a:t>
            </a:r>
            <a:r>
              <a:rPr lang="en-GB" sz="1200" kern="1200" baseline="0" dirty="0" smtClean="0">
                <a:solidFill>
                  <a:schemeClr val="tx1"/>
                </a:solidFill>
                <a:effectLst/>
                <a:latin typeface="Arial" charset="0"/>
                <a:ea typeface="ＭＳ Ｐゴシック" pitchFamily="52" charset="-128"/>
                <a:cs typeface="+mn-cs"/>
              </a:rPr>
              <a:t> </a:t>
            </a:r>
            <a:r>
              <a:rPr lang="en-GB" sz="1200" kern="1200" dirty="0" smtClean="0">
                <a:solidFill>
                  <a:schemeClr val="tx1"/>
                </a:solidFill>
                <a:effectLst/>
                <a:latin typeface="Arial" charset="0"/>
                <a:ea typeface="ＭＳ Ｐゴシック" pitchFamily="52" charset="-128"/>
                <a:cs typeface="+mn-cs"/>
              </a:rPr>
              <a:t>working above others which cannot be avoided are:</a:t>
            </a:r>
          </a:p>
          <a:p>
            <a:r>
              <a:rPr lang="en-GB" sz="1200" kern="1200" dirty="0" smtClean="0">
                <a:solidFill>
                  <a:schemeClr val="tx1"/>
                </a:solidFill>
                <a:effectLst/>
                <a:latin typeface="Arial" charset="0"/>
                <a:ea typeface="ＭＳ Ｐゴシック" pitchFamily="52" charset="-128"/>
                <a:cs typeface="+mn-cs"/>
              </a:rPr>
              <a:t> </a:t>
            </a:r>
          </a:p>
          <a:p>
            <a:r>
              <a:rPr lang="en-GB" sz="1200" kern="1200" dirty="0" smtClean="0">
                <a:solidFill>
                  <a:schemeClr val="tx1"/>
                </a:solidFill>
                <a:effectLst/>
                <a:latin typeface="Arial" charset="0"/>
                <a:ea typeface="ＭＳ Ｐゴシック" pitchFamily="52" charset="-128"/>
                <a:cs typeface="+mn-cs"/>
              </a:rPr>
              <a:t>Erecting / dismantling tower / part towers </a:t>
            </a:r>
            <a:r>
              <a:rPr lang="en-GB" sz="1200" kern="1200" baseline="0" dirty="0" smtClean="0">
                <a:solidFill>
                  <a:schemeClr val="tx1"/>
                </a:solidFill>
                <a:effectLst/>
                <a:latin typeface="Arial" charset="0"/>
                <a:ea typeface="ＭＳ Ｐゴシック" pitchFamily="52" charset="-128"/>
                <a:cs typeface="+mn-cs"/>
              </a:rPr>
              <a:t>if weight limitation / tower type does not allow assembly on ground where operatives </a:t>
            </a:r>
          </a:p>
          <a:p>
            <a:r>
              <a:rPr lang="en-GB" sz="1200" kern="1200" baseline="0" dirty="0" smtClean="0">
                <a:solidFill>
                  <a:schemeClr val="tx1"/>
                </a:solidFill>
                <a:effectLst/>
                <a:latin typeface="Arial" charset="0"/>
                <a:ea typeface="ＭＳ Ｐゴシック" pitchFamily="52" charset="-128"/>
                <a:cs typeface="+mn-cs"/>
              </a:rPr>
              <a:t>must be located on tower to complete connections.</a:t>
            </a:r>
          </a:p>
          <a:p>
            <a:endParaRPr lang="en-GB" sz="1200" kern="1200" dirty="0" smtClean="0">
              <a:solidFill>
                <a:schemeClr val="tx1"/>
              </a:solidFill>
              <a:effectLst/>
              <a:latin typeface="Arial" charset="0"/>
              <a:ea typeface="ＭＳ Ｐゴシック" pitchFamily="52" charset="-128"/>
              <a:cs typeface="+mn-cs"/>
            </a:endParaRPr>
          </a:p>
          <a:p>
            <a:r>
              <a:rPr lang="en-GB" sz="1200" kern="1200" dirty="0" smtClean="0">
                <a:solidFill>
                  <a:schemeClr val="tx1"/>
                </a:solidFill>
                <a:effectLst/>
                <a:latin typeface="Arial" charset="0"/>
                <a:ea typeface="ＭＳ Ｐゴシック" pitchFamily="52" charset="-128"/>
                <a:cs typeface="+mn-cs"/>
              </a:rPr>
              <a:t>During combined re-insulation and blocking </a:t>
            </a:r>
            <a:r>
              <a:rPr lang="en-GB" sz="1200" kern="1200" baseline="0" dirty="0" smtClean="0">
                <a:solidFill>
                  <a:schemeClr val="tx1"/>
                </a:solidFill>
                <a:effectLst/>
                <a:latin typeface="Arial" charset="0"/>
                <a:ea typeface="ＭＳ Ｐゴシック" pitchFamily="52" charset="-128"/>
                <a:cs typeface="+mn-cs"/>
              </a:rPr>
              <a:t>on </a:t>
            </a:r>
            <a:r>
              <a:rPr lang="en-GB" sz="1200" kern="1200" dirty="0" smtClean="0">
                <a:solidFill>
                  <a:schemeClr val="tx1"/>
                </a:solidFill>
                <a:effectLst/>
                <a:latin typeface="Arial" charset="0"/>
                <a:ea typeface="ＭＳ Ｐゴシック" pitchFamily="52" charset="-128"/>
                <a:cs typeface="+mn-cs"/>
              </a:rPr>
              <a:t>suspension towers operative</a:t>
            </a:r>
            <a:r>
              <a:rPr lang="en-GB" sz="1200" kern="1200" baseline="0" dirty="0" smtClean="0">
                <a:solidFill>
                  <a:schemeClr val="tx1"/>
                </a:solidFill>
                <a:effectLst/>
                <a:latin typeface="Arial" charset="0"/>
                <a:ea typeface="ＭＳ Ｐゴシック" pitchFamily="52" charset="-128"/>
                <a:cs typeface="+mn-cs"/>
              </a:rPr>
              <a:t> on </a:t>
            </a:r>
            <a:r>
              <a:rPr lang="en-GB" sz="1200" kern="1200" baseline="0" dirty="0" err="1" smtClean="0">
                <a:solidFill>
                  <a:schemeClr val="tx1"/>
                </a:solidFill>
                <a:effectLst/>
                <a:latin typeface="Arial" charset="0"/>
                <a:ea typeface="ＭＳ Ｐゴシック" pitchFamily="52" charset="-128"/>
                <a:cs typeface="+mn-cs"/>
              </a:rPr>
              <a:t>crossarm</a:t>
            </a:r>
            <a:r>
              <a:rPr lang="en-GB" sz="1200" kern="1200" baseline="0" dirty="0" smtClean="0">
                <a:solidFill>
                  <a:schemeClr val="tx1"/>
                </a:solidFill>
                <a:effectLst/>
                <a:latin typeface="Arial" charset="0"/>
                <a:ea typeface="ＭＳ Ｐゴシック" pitchFamily="52" charset="-128"/>
                <a:cs typeface="+mn-cs"/>
              </a:rPr>
              <a:t> and conductor</a:t>
            </a:r>
            <a:r>
              <a:rPr lang="en-GB" sz="1200" kern="1200" dirty="0" smtClean="0">
                <a:solidFill>
                  <a:schemeClr val="tx1"/>
                </a:solidFill>
                <a:effectLst/>
                <a:latin typeface="Arial" charset="0"/>
                <a:ea typeface="ＭＳ Ｐゴシック" pitchFamily="52" charset="-128"/>
                <a:cs typeface="+mn-cs"/>
              </a:rPr>
              <a:t>.</a:t>
            </a:r>
          </a:p>
          <a:p>
            <a:endParaRPr lang="en-GB" sz="1200" kern="1200" dirty="0" smtClean="0">
              <a:solidFill>
                <a:schemeClr val="tx1"/>
              </a:solidFill>
              <a:effectLst/>
              <a:latin typeface="Arial" charset="0"/>
              <a:ea typeface="ＭＳ Ｐゴシック" pitchFamily="52" charset="-128"/>
              <a:cs typeface="+mn-cs"/>
            </a:endParaRPr>
          </a:p>
          <a:p>
            <a:r>
              <a:rPr lang="en-GB" sz="1200" kern="1200" dirty="0" smtClean="0">
                <a:solidFill>
                  <a:schemeClr val="tx1"/>
                </a:solidFill>
                <a:effectLst/>
                <a:latin typeface="Arial" charset="0"/>
                <a:ea typeface="ＭＳ Ｐゴシック" pitchFamily="52" charset="-128"/>
                <a:cs typeface="+mn-cs"/>
              </a:rPr>
              <a:t>Checking </a:t>
            </a:r>
            <a:r>
              <a:rPr lang="en-GB" sz="1200" kern="1200" dirty="0" err="1" smtClean="0">
                <a:solidFill>
                  <a:schemeClr val="tx1"/>
                </a:solidFill>
                <a:effectLst/>
                <a:latin typeface="Arial" charset="0"/>
                <a:ea typeface="ＭＳ Ｐゴシック" pitchFamily="52" charset="-128"/>
                <a:cs typeface="+mn-cs"/>
              </a:rPr>
              <a:t>Jumpering</a:t>
            </a:r>
            <a:r>
              <a:rPr lang="en-GB" sz="1200" kern="1200" dirty="0" smtClean="0">
                <a:solidFill>
                  <a:schemeClr val="tx1"/>
                </a:solidFill>
                <a:effectLst/>
                <a:latin typeface="Arial" charset="0"/>
                <a:ea typeface="ＭＳ Ｐゴシック" pitchFamily="52" charset="-128"/>
                <a:cs typeface="+mn-cs"/>
              </a:rPr>
              <a:t> Depths only applicable</a:t>
            </a:r>
            <a:r>
              <a:rPr lang="en-GB" sz="1200" kern="1200" baseline="0" dirty="0" smtClean="0">
                <a:solidFill>
                  <a:schemeClr val="tx1"/>
                </a:solidFill>
                <a:effectLst/>
                <a:latin typeface="Arial" charset="0"/>
                <a:ea typeface="ＭＳ Ｐゴシック" pitchFamily="52" charset="-128"/>
                <a:cs typeface="+mn-cs"/>
              </a:rPr>
              <a:t> on wedge clamps / measuring device shall be tethered when in use.</a:t>
            </a:r>
          </a:p>
          <a:p>
            <a:endParaRPr lang="en-GB" sz="1200" kern="1200" dirty="0" smtClean="0">
              <a:solidFill>
                <a:schemeClr val="tx1"/>
              </a:solidFill>
              <a:effectLst/>
              <a:latin typeface="Arial" charset="0"/>
              <a:ea typeface="ＭＳ Ｐゴシック" pitchFamily="52" charset="-128"/>
              <a:cs typeface="+mn-cs"/>
            </a:endParaRPr>
          </a:p>
          <a:p>
            <a:r>
              <a:rPr lang="en-GB" sz="1200" kern="1200" dirty="0" smtClean="0">
                <a:solidFill>
                  <a:schemeClr val="tx1"/>
                </a:solidFill>
                <a:effectLst/>
                <a:latin typeface="Arial" charset="0"/>
                <a:ea typeface="ＭＳ Ｐゴシック" pitchFamily="52" charset="-128"/>
                <a:cs typeface="+mn-cs"/>
              </a:rPr>
              <a:t>Square Rigging</a:t>
            </a:r>
            <a:r>
              <a:rPr lang="en-GB" sz="1200" kern="1200" baseline="0" dirty="0" smtClean="0">
                <a:solidFill>
                  <a:schemeClr val="tx1"/>
                </a:solidFill>
                <a:effectLst/>
                <a:latin typeface="Arial" charset="0"/>
                <a:ea typeface="ＭＳ Ｐゴシック" pitchFamily="52" charset="-128"/>
                <a:cs typeface="+mn-cs"/>
              </a:rPr>
              <a:t> and Endless Rope </a:t>
            </a:r>
            <a:r>
              <a:rPr lang="en-GB" sz="1200" kern="1200" dirty="0" smtClean="0">
                <a:solidFill>
                  <a:schemeClr val="tx1"/>
                </a:solidFill>
                <a:effectLst/>
                <a:latin typeface="Arial" charset="0"/>
                <a:ea typeface="ＭＳ Ｐゴシック" pitchFamily="52" charset="-128"/>
                <a:cs typeface="+mn-cs"/>
              </a:rPr>
              <a:t>Installation and</a:t>
            </a:r>
            <a:r>
              <a:rPr lang="en-GB" sz="1200" kern="1200" baseline="0" dirty="0" smtClean="0">
                <a:solidFill>
                  <a:schemeClr val="tx1"/>
                </a:solidFill>
                <a:effectLst/>
                <a:latin typeface="Arial" charset="0"/>
                <a:ea typeface="ＭＳ Ｐゴシック" pitchFamily="52" charset="-128"/>
                <a:cs typeface="+mn-cs"/>
              </a:rPr>
              <a:t> </a:t>
            </a:r>
            <a:r>
              <a:rPr lang="en-GB" sz="1200" kern="1200" dirty="0" smtClean="0">
                <a:solidFill>
                  <a:schemeClr val="tx1"/>
                </a:solidFill>
                <a:effectLst/>
                <a:latin typeface="Arial" charset="0"/>
                <a:ea typeface="ＭＳ Ｐゴシック" pitchFamily="52" charset="-128"/>
                <a:cs typeface="+mn-cs"/>
              </a:rPr>
              <a:t>tensioning to prevent snagging.</a:t>
            </a:r>
          </a:p>
          <a:p>
            <a:endParaRPr lang="en-GB" sz="1200" kern="1200" baseline="0" dirty="0" smtClean="0">
              <a:solidFill>
                <a:schemeClr val="tx1"/>
              </a:solidFill>
              <a:effectLst/>
              <a:latin typeface="Arial" charset="0"/>
              <a:ea typeface="ＭＳ Ｐゴシック" pitchFamily="52" charset="-128"/>
              <a:cs typeface="+mn-cs"/>
            </a:endParaRPr>
          </a:p>
          <a:p>
            <a:r>
              <a:rPr lang="en-GB" sz="1200" kern="1200" dirty="0" smtClean="0">
                <a:solidFill>
                  <a:schemeClr val="tx1"/>
                </a:solidFill>
                <a:effectLst/>
                <a:latin typeface="Arial" charset="0"/>
                <a:ea typeface="ＭＳ Ｐゴシック" pitchFamily="52" charset="-128"/>
                <a:cs typeface="+mn-cs"/>
              </a:rPr>
              <a:t>Reposition</a:t>
            </a:r>
            <a:r>
              <a:rPr lang="en-GB" sz="1200" kern="1200" baseline="0" dirty="0" smtClean="0">
                <a:solidFill>
                  <a:schemeClr val="tx1"/>
                </a:solidFill>
                <a:effectLst/>
                <a:latin typeface="Arial" charset="0"/>
                <a:ea typeface="ＭＳ Ｐゴシック" pitchFamily="52" charset="-128"/>
                <a:cs typeface="+mn-cs"/>
              </a:rPr>
              <a:t> of platform </a:t>
            </a:r>
            <a:r>
              <a:rPr lang="en-GB" sz="1200" kern="1200" baseline="0" dirty="0" err="1" smtClean="0">
                <a:solidFill>
                  <a:schemeClr val="tx1"/>
                </a:solidFill>
                <a:effectLst/>
                <a:latin typeface="Arial" charset="0"/>
                <a:ea typeface="ＭＳ Ｐゴシック" pitchFamily="52" charset="-128"/>
                <a:cs typeface="+mn-cs"/>
              </a:rPr>
              <a:t>tirfor</a:t>
            </a:r>
            <a:r>
              <a:rPr lang="en-GB" sz="1200" kern="1200" baseline="0" dirty="0" smtClean="0">
                <a:solidFill>
                  <a:schemeClr val="tx1"/>
                </a:solidFill>
                <a:effectLst/>
                <a:latin typeface="Arial" charset="0"/>
                <a:ea typeface="ＭＳ Ｐゴシック" pitchFamily="52" charset="-128"/>
                <a:cs typeface="+mn-cs"/>
              </a:rPr>
              <a:t> bond during platform installation and movement / removal on inside of angle towers.</a:t>
            </a:r>
          </a:p>
          <a:p>
            <a:endParaRPr lang="en-GB" sz="1200" kern="1200" dirty="0" smtClean="0">
              <a:solidFill>
                <a:schemeClr val="tx1"/>
              </a:solidFill>
              <a:effectLst/>
              <a:latin typeface="Arial" charset="0"/>
              <a:ea typeface="ＭＳ Ｐゴシック" pitchFamily="52" charset="-128"/>
              <a:cs typeface="+mn-cs"/>
            </a:endParaRPr>
          </a:p>
          <a:p>
            <a:r>
              <a:rPr lang="en-GB" sz="1200" kern="1200" dirty="0" err="1" smtClean="0">
                <a:solidFill>
                  <a:schemeClr val="tx1"/>
                </a:solidFill>
                <a:effectLst/>
                <a:latin typeface="Arial" charset="0"/>
                <a:ea typeface="ＭＳ Ｐゴシック" pitchFamily="52" charset="-128"/>
                <a:cs typeface="+mn-cs"/>
              </a:rPr>
              <a:t>Earthing</a:t>
            </a:r>
            <a:r>
              <a:rPr lang="en-GB" sz="1200" kern="1200" dirty="0" smtClean="0">
                <a:solidFill>
                  <a:schemeClr val="tx1"/>
                </a:solidFill>
                <a:effectLst/>
                <a:latin typeface="Arial" charset="0"/>
                <a:ea typeface="ＭＳ Ｐゴシック" pitchFamily="52" charset="-128"/>
                <a:cs typeface="+mn-cs"/>
              </a:rPr>
              <a:t> of conductors, operatives</a:t>
            </a:r>
            <a:r>
              <a:rPr lang="en-GB" sz="1200" kern="1200" baseline="0" dirty="0" smtClean="0">
                <a:solidFill>
                  <a:schemeClr val="tx1"/>
                </a:solidFill>
                <a:effectLst/>
                <a:latin typeface="Arial" charset="0"/>
                <a:ea typeface="ＭＳ Ｐゴシック" pitchFamily="52" charset="-128"/>
                <a:cs typeface="+mn-cs"/>
              </a:rPr>
              <a:t> below not applying earth should be positioned at tower body</a:t>
            </a:r>
            <a:r>
              <a:rPr lang="en-GB" sz="1200" kern="1200" dirty="0" smtClean="0">
                <a:solidFill>
                  <a:schemeClr val="tx1"/>
                </a:solidFill>
                <a:effectLst/>
                <a:latin typeface="Arial" charset="0"/>
                <a:ea typeface="ＭＳ Ｐゴシック" pitchFamily="52" charset="-128"/>
                <a:cs typeface="+mn-cs"/>
              </a:rPr>
              <a:t>.  </a:t>
            </a:r>
          </a:p>
          <a:p>
            <a:endParaRPr lang="en-GB" sz="1200" kern="1200" dirty="0" smtClean="0">
              <a:solidFill>
                <a:schemeClr val="tx1"/>
              </a:solidFill>
              <a:effectLst/>
              <a:latin typeface="Arial" charset="0"/>
              <a:ea typeface="ＭＳ Ｐゴシック" pitchFamily="52" charset="-128"/>
              <a:cs typeface="+mn-cs"/>
            </a:endParaRPr>
          </a:p>
          <a:p>
            <a:r>
              <a:rPr lang="en-GB" sz="1200" kern="1200" dirty="0" smtClean="0">
                <a:solidFill>
                  <a:schemeClr val="tx1"/>
                </a:solidFill>
                <a:effectLst/>
                <a:latin typeface="Arial" charset="0"/>
                <a:ea typeface="ＭＳ Ｐゴシック" pitchFamily="52" charset="-128"/>
                <a:cs typeface="+mn-cs"/>
              </a:rPr>
              <a:t>Any new activities identified</a:t>
            </a:r>
            <a:r>
              <a:rPr lang="en-GB" sz="1200" kern="1200" baseline="0" dirty="0" smtClean="0">
                <a:solidFill>
                  <a:schemeClr val="tx1"/>
                </a:solidFill>
                <a:effectLst/>
                <a:latin typeface="Arial" charset="0"/>
                <a:ea typeface="ＭＳ Ｐゴシック" pitchFamily="52" charset="-128"/>
                <a:cs typeface="+mn-cs"/>
              </a:rPr>
              <a:t> should be table at quarterly meeting for consideration prior to inclusion above on agree exception to rules.</a:t>
            </a:r>
            <a:endParaRPr lang="en-GB" sz="1200" kern="1200" dirty="0" smtClean="0">
              <a:solidFill>
                <a:schemeClr val="tx1"/>
              </a:solidFill>
              <a:effectLst/>
              <a:latin typeface="Arial" charset="0"/>
              <a:ea typeface="ＭＳ Ｐゴシック" pitchFamily="52" charset="-128"/>
              <a:cs typeface="+mn-cs"/>
            </a:endParaRPr>
          </a:p>
          <a:p>
            <a:endParaRPr lang="en-GB" sz="1200" kern="1200" dirty="0" smtClean="0">
              <a:solidFill>
                <a:schemeClr val="tx1"/>
              </a:solidFill>
              <a:effectLst/>
              <a:latin typeface="Arial" charset="0"/>
              <a:ea typeface="ＭＳ Ｐゴシック" pitchFamily="52" charset="-128"/>
              <a:cs typeface="+mn-cs"/>
            </a:endParaRPr>
          </a:p>
          <a:p>
            <a:endParaRPr lang="en-GB" sz="1200" kern="1200" dirty="0" smtClean="0">
              <a:solidFill>
                <a:schemeClr val="tx1"/>
              </a:solidFill>
              <a:effectLst/>
              <a:latin typeface="Arial" charset="0"/>
              <a:ea typeface="ＭＳ Ｐゴシック" pitchFamily="52" charset="-128"/>
              <a:cs typeface="+mn-cs"/>
            </a:endParaRPr>
          </a:p>
          <a:p>
            <a:endParaRPr lang="en-GB" sz="1200" kern="1200" dirty="0" smtClean="0">
              <a:solidFill>
                <a:schemeClr val="tx1"/>
              </a:solidFill>
              <a:effectLst/>
              <a:latin typeface="Arial" charset="0"/>
              <a:ea typeface="ＭＳ Ｐゴシック" pitchFamily="52" charset="-128"/>
              <a:cs typeface="+mn-cs"/>
            </a:endParaRPr>
          </a:p>
          <a:p>
            <a:r>
              <a:rPr lang="en-GB" sz="1200" kern="1200" dirty="0" smtClean="0">
                <a:solidFill>
                  <a:schemeClr val="tx1"/>
                </a:solidFill>
                <a:effectLst/>
                <a:latin typeface="Arial" charset="0"/>
                <a:ea typeface="ＭＳ Ｐゴシック" pitchFamily="52" charset="-128"/>
                <a:cs typeface="+mn-cs"/>
              </a:rPr>
              <a:t>  </a:t>
            </a:r>
          </a:p>
          <a:p>
            <a:endParaRPr lang="en-GB" sz="1200" kern="1200" dirty="0">
              <a:solidFill>
                <a:schemeClr val="tx1"/>
              </a:solidFill>
              <a:effectLst/>
              <a:latin typeface="Arial" charset="0"/>
              <a:ea typeface="ＭＳ Ｐゴシック" pitchFamily="52" charset="-128"/>
              <a:cs typeface="+mn-cs"/>
            </a:endParaRPr>
          </a:p>
        </p:txBody>
      </p:sp>
      <p:sp>
        <p:nvSpPr>
          <p:cNvPr id="4" name="Slide Number Placeholder 3"/>
          <p:cNvSpPr>
            <a:spLocks noGrp="1"/>
          </p:cNvSpPr>
          <p:nvPr>
            <p:ph type="sldNum" sz="quarter" idx="10"/>
          </p:nvPr>
        </p:nvSpPr>
        <p:spPr/>
        <p:txBody>
          <a:bodyPr/>
          <a:lstStyle/>
          <a:p>
            <a:pPr>
              <a:defRPr/>
            </a:pPr>
            <a:fld id="{B584F4CC-4A0A-46C1-9477-EF30772A7786}" type="slidenum">
              <a:rPr lang="en-US" smtClean="0"/>
              <a:pPr>
                <a:defRPr/>
              </a:pPr>
              <a:t>9</a:t>
            </a:fld>
            <a:endParaRPr lang="en-US" dirty="0"/>
          </a:p>
        </p:txBody>
      </p:sp>
    </p:spTree>
    <p:extLst>
      <p:ext uri="{BB962C8B-B14F-4D97-AF65-F5344CB8AC3E}">
        <p14:creationId xmlns:p14="http://schemas.microsoft.com/office/powerpoint/2010/main" val="410349414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9" descr="EN title "/>
          <p:cNvPicPr>
            <a:picLocks noChangeAspect="1" noChangeArrowheads="1"/>
          </p:cNvPicPr>
          <p:nvPr userDrawn="1"/>
        </p:nvPicPr>
        <p:blipFill>
          <a:blip r:embed="rId2" cstate="print"/>
          <a:srcRect/>
          <a:stretch>
            <a:fillRect/>
          </a:stretch>
        </p:blipFill>
        <p:spPr bwMode="auto">
          <a:xfrm>
            <a:off x="0" y="0"/>
            <a:ext cx="9144000" cy="6859588"/>
          </a:xfrm>
          <a:prstGeom prst="rect">
            <a:avLst/>
          </a:prstGeom>
          <a:noFill/>
          <a:ln w="9525">
            <a:noFill/>
            <a:miter lim="800000"/>
            <a:headEnd/>
            <a:tailEnd/>
          </a:ln>
        </p:spPr>
      </p:pic>
      <p:sp>
        <p:nvSpPr>
          <p:cNvPr id="3074" name="Rectangle 2"/>
          <p:cNvSpPr>
            <a:spLocks noGrp="1" noChangeArrowheads="1"/>
          </p:cNvSpPr>
          <p:nvPr>
            <p:ph type="ctrTitle"/>
          </p:nvPr>
        </p:nvSpPr>
        <p:spPr>
          <a:xfrm>
            <a:off x="877888" y="2405063"/>
            <a:ext cx="7772400" cy="1143000"/>
          </a:xfrm>
        </p:spPr>
        <p:txBody>
          <a:bodyPr/>
          <a:lstStyle>
            <a:lvl1pPr>
              <a:defRPr sz="2800">
                <a:solidFill>
                  <a:schemeClr val="bg1"/>
                </a:solidFill>
              </a:defRPr>
            </a:lvl1pPr>
          </a:lstStyle>
          <a:p>
            <a:r>
              <a:rPr lang="en-US"/>
              <a:t>Click to edit Master title style</a:t>
            </a:r>
          </a:p>
        </p:txBody>
      </p:sp>
      <p:sp>
        <p:nvSpPr>
          <p:cNvPr id="3075" name="Rectangle 3"/>
          <p:cNvSpPr>
            <a:spLocks noGrp="1" noChangeArrowheads="1"/>
          </p:cNvSpPr>
          <p:nvPr>
            <p:ph type="subTitle" idx="1"/>
          </p:nvPr>
        </p:nvSpPr>
        <p:spPr>
          <a:xfrm>
            <a:off x="877888" y="3981450"/>
            <a:ext cx="7758112" cy="879475"/>
          </a:xfrm>
        </p:spPr>
        <p:txBody>
          <a:bodyPr/>
          <a:lstStyle>
            <a:lvl1pPr marL="0" indent="0">
              <a:buFontTx/>
              <a:buNone/>
              <a:defRPr sz="2400">
                <a:solidFill>
                  <a:schemeClr val="bg1"/>
                </a:solidFill>
              </a:defRPr>
            </a:lvl1pPr>
          </a:lstStyle>
          <a:p>
            <a:r>
              <a:rPr lang="en-US"/>
              <a:t>Click to edit Master subtitle style</a:t>
            </a:r>
          </a:p>
        </p:txBody>
      </p:sp>
      <p:sp>
        <p:nvSpPr>
          <p:cNvPr id="5" name="Date Placeholder 4"/>
          <p:cNvSpPr>
            <a:spLocks noGrp="1" noChangeArrowheads="1"/>
          </p:cNvSpPr>
          <p:nvPr>
            <p:ph type="dt" sz="half" idx="10"/>
          </p:nvPr>
        </p:nvSpPr>
        <p:spPr bwMode="auto">
          <a:xfrm>
            <a:off x="877888" y="4992688"/>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defRPr sz="1200">
                <a:solidFill>
                  <a:schemeClr val="bg1"/>
                </a:solidFill>
              </a:defRPr>
            </a:lvl1pPr>
          </a:lstStyle>
          <a:p>
            <a:pPr>
              <a:defRPr/>
            </a:pPr>
            <a:r>
              <a:rPr lang="en-US" dirty="0"/>
              <a:t>3rd November 2010</a:t>
            </a:r>
          </a:p>
        </p:txBody>
      </p:sp>
      <p:sp>
        <p:nvSpPr>
          <p:cNvPr id="6" name="Rectangle 5"/>
          <p:cNvSpPr>
            <a:spLocks noGrp="1" noChangeArrowheads="1"/>
          </p:cNvSpPr>
          <p:nvPr>
            <p:ph type="ftr" sz="quarter" idx="11"/>
          </p:nvPr>
        </p:nvSpPr>
        <p:spPr>
          <a:xfrm>
            <a:off x="877888" y="6294438"/>
            <a:ext cx="4451350" cy="457200"/>
          </a:xfrm>
        </p:spPr>
        <p:txBody>
          <a:bodyPr/>
          <a:lstStyle>
            <a:lvl1pPr>
              <a:defRPr>
                <a:solidFill>
                  <a:schemeClr val="bg1"/>
                </a:solidFill>
              </a:defRPr>
            </a:lvl1pPr>
          </a:lstStyle>
          <a:p>
            <a:pPr>
              <a:defRPr/>
            </a:pPr>
            <a:r>
              <a:rPr lang="en-US" dirty="0"/>
              <a:t>Major Projects, ASN&amp;P</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5"/>
          <p:cNvSpPr>
            <a:spLocks noGrp="1" noChangeArrowheads="1"/>
          </p:cNvSpPr>
          <p:nvPr>
            <p:ph type="ftr" sz="quarter" idx="10"/>
          </p:nvPr>
        </p:nvSpPr>
        <p:spPr>
          <a:ln/>
        </p:spPr>
        <p:txBody>
          <a:bodyPr/>
          <a:lstStyle>
            <a:lvl1pPr>
              <a:defRPr/>
            </a:lvl1pPr>
          </a:lstStyle>
          <a:p>
            <a:pPr>
              <a:defRPr/>
            </a:pPr>
            <a:r>
              <a:rPr lang="en-US" dirty="0"/>
              <a:t>Major Projects, ASN&amp;P</a:t>
            </a:r>
          </a:p>
        </p:txBody>
      </p:sp>
      <p:sp>
        <p:nvSpPr>
          <p:cNvPr id="5" name="Rectangle 6"/>
          <p:cNvSpPr>
            <a:spLocks noGrp="1" noChangeArrowheads="1"/>
          </p:cNvSpPr>
          <p:nvPr>
            <p:ph type="sldNum" sz="quarter" idx="11"/>
          </p:nvPr>
        </p:nvSpPr>
        <p:spPr>
          <a:ln/>
        </p:spPr>
        <p:txBody>
          <a:bodyPr/>
          <a:lstStyle>
            <a:lvl1pPr>
              <a:defRPr/>
            </a:lvl1pPr>
          </a:lstStyle>
          <a:p>
            <a:pPr>
              <a:defRPr/>
            </a:pPr>
            <a:fld id="{08E7DEA9-D0AD-4707-86DB-69A9F1FE486F}"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145213" y="444500"/>
            <a:ext cx="1854200" cy="55324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582613" y="444500"/>
            <a:ext cx="5410200" cy="55324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5"/>
          <p:cNvSpPr>
            <a:spLocks noGrp="1" noChangeArrowheads="1"/>
          </p:cNvSpPr>
          <p:nvPr>
            <p:ph type="ftr" sz="quarter" idx="10"/>
          </p:nvPr>
        </p:nvSpPr>
        <p:spPr>
          <a:ln/>
        </p:spPr>
        <p:txBody>
          <a:bodyPr/>
          <a:lstStyle>
            <a:lvl1pPr>
              <a:defRPr/>
            </a:lvl1pPr>
          </a:lstStyle>
          <a:p>
            <a:pPr>
              <a:defRPr/>
            </a:pPr>
            <a:r>
              <a:rPr lang="en-US" dirty="0"/>
              <a:t>Major Projects, ASN&amp;P</a:t>
            </a:r>
          </a:p>
        </p:txBody>
      </p:sp>
      <p:sp>
        <p:nvSpPr>
          <p:cNvPr id="5" name="Rectangle 6"/>
          <p:cNvSpPr>
            <a:spLocks noGrp="1" noChangeArrowheads="1"/>
          </p:cNvSpPr>
          <p:nvPr>
            <p:ph type="sldNum" sz="quarter" idx="11"/>
          </p:nvPr>
        </p:nvSpPr>
        <p:spPr>
          <a:ln/>
        </p:spPr>
        <p:txBody>
          <a:bodyPr/>
          <a:lstStyle>
            <a:lvl1pPr>
              <a:defRPr/>
            </a:lvl1pPr>
          </a:lstStyle>
          <a:p>
            <a:pPr>
              <a:defRPr/>
            </a:pPr>
            <a:fld id="{4F6A9CB0-4F3D-4908-B4AE-FEEEB4162A5B}" type="slidenum">
              <a:rPr lang="en-US"/>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5"/>
          <p:cNvSpPr>
            <a:spLocks noGrp="1" noChangeArrowheads="1"/>
          </p:cNvSpPr>
          <p:nvPr>
            <p:ph type="ftr" sz="quarter" idx="10"/>
          </p:nvPr>
        </p:nvSpPr>
        <p:spPr>
          <a:ln/>
        </p:spPr>
        <p:txBody>
          <a:bodyPr/>
          <a:lstStyle>
            <a:lvl1pPr>
              <a:defRPr/>
            </a:lvl1pPr>
          </a:lstStyle>
          <a:p>
            <a:pPr>
              <a:defRPr/>
            </a:pPr>
            <a:r>
              <a:rPr lang="en-US" dirty="0"/>
              <a:t>Major Projects, ASN&amp;P</a:t>
            </a:r>
          </a:p>
        </p:txBody>
      </p:sp>
      <p:sp>
        <p:nvSpPr>
          <p:cNvPr id="5" name="Rectangle 6"/>
          <p:cNvSpPr>
            <a:spLocks noGrp="1" noChangeArrowheads="1"/>
          </p:cNvSpPr>
          <p:nvPr>
            <p:ph type="sldNum" sz="quarter" idx="11"/>
          </p:nvPr>
        </p:nvSpPr>
        <p:spPr>
          <a:ln/>
        </p:spPr>
        <p:txBody>
          <a:bodyPr/>
          <a:lstStyle>
            <a:lvl1pPr>
              <a:defRPr/>
            </a:lvl1pPr>
          </a:lstStyle>
          <a:p>
            <a:pPr>
              <a:defRPr/>
            </a:pPr>
            <a:fld id="{4F7617BF-B746-4DB7-BD3C-B03E8BF0B642}" type="slidenum">
              <a:rPr lang="en-US"/>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ftr" sz="quarter" idx="10"/>
          </p:nvPr>
        </p:nvSpPr>
        <p:spPr>
          <a:ln/>
        </p:spPr>
        <p:txBody>
          <a:bodyPr/>
          <a:lstStyle>
            <a:lvl1pPr>
              <a:defRPr/>
            </a:lvl1pPr>
          </a:lstStyle>
          <a:p>
            <a:pPr>
              <a:defRPr/>
            </a:pPr>
            <a:r>
              <a:rPr lang="en-US" dirty="0"/>
              <a:t>Major Projects, ASN&amp;P</a:t>
            </a:r>
          </a:p>
        </p:txBody>
      </p:sp>
      <p:sp>
        <p:nvSpPr>
          <p:cNvPr id="5" name="Rectangle 6"/>
          <p:cNvSpPr>
            <a:spLocks noGrp="1" noChangeArrowheads="1"/>
          </p:cNvSpPr>
          <p:nvPr>
            <p:ph type="sldNum" sz="quarter" idx="11"/>
          </p:nvPr>
        </p:nvSpPr>
        <p:spPr>
          <a:ln/>
        </p:spPr>
        <p:txBody>
          <a:bodyPr/>
          <a:lstStyle>
            <a:lvl1pPr>
              <a:defRPr/>
            </a:lvl1pPr>
          </a:lstStyle>
          <a:p>
            <a:pPr>
              <a:defRPr/>
            </a:pPr>
            <a:fld id="{F650308B-C499-4427-A055-93655EFA558C}" type="slidenum">
              <a:rPr lang="en-US"/>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06425" y="1862138"/>
            <a:ext cx="36195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378325" y="1862138"/>
            <a:ext cx="3621088"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5"/>
          <p:cNvSpPr>
            <a:spLocks noGrp="1" noChangeArrowheads="1"/>
          </p:cNvSpPr>
          <p:nvPr>
            <p:ph type="ftr" sz="quarter" idx="10"/>
          </p:nvPr>
        </p:nvSpPr>
        <p:spPr>
          <a:ln/>
        </p:spPr>
        <p:txBody>
          <a:bodyPr/>
          <a:lstStyle>
            <a:lvl1pPr>
              <a:defRPr/>
            </a:lvl1pPr>
          </a:lstStyle>
          <a:p>
            <a:pPr>
              <a:defRPr/>
            </a:pPr>
            <a:r>
              <a:rPr lang="en-US" dirty="0"/>
              <a:t>Major Projects, ASN&amp;P</a:t>
            </a:r>
          </a:p>
        </p:txBody>
      </p:sp>
      <p:sp>
        <p:nvSpPr>
          <p:cNvPr id="6" name="Rectangle 6"/>
          <p:cNvSpPr>
            <a:spLocks noGrp="1" noChangeArrowheads="1"/>
          </p:cNvSpPr>
          <p:nvPr>
            <p:ph type="sldNum" sz="quarter" idx="11"/>
          </p:nvPr>
        </p:nvSpPr>
        <p:spPr>
          <a:ln/>
        </p:spPr>
        <p:txBody>
          <a:bodyPr/>
          <a:lstStyle>
            <a:lvl1pPr>
              <a:defRPr/>
            </a:lvl1pPr>
          </a:lstStyle>
          <a:p>
            <a:pPr>
              <a:defRPr/>
            </a:pPr>
            <a:fld id="{F85CA0D1-F499-4CB9-95D6-CB6FC4C7D112}" type="slidenum">
              <a:rPr lang="en-US"/>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5"/>
          <p:cNvSpPr>
            <a:spLocks noGrp="1" noChangeArrowheads="1"/>
          </p:cNvSpPr>
          <p:nvPr>
            <p:ph type="ftr" sz="quarter" idx="10"/>
          </p:nvPr>
        </p:nvSpPr>
        <p:spPr>
          <a:ln/>
        </p:spPr>
        <p:txBody>
          <a:bodyPr/>
          <a:lstStyle>
            <a:lvl1pPr>
              <a:defRPr/>
            </a:lvl1pPr>
          </a:lstStyle>
          <a:p>
            <a:pPr>
              <a:defRPr/>
            </a:pPr>
            <a:r>
              <a:rPr lang="en-US" dirty="0"/>
              <a:t>Major Projects, ASN&amp;P</a:t>
            </a:r>
          </a:p>
        </p:txBody>
      </p:sp>
      <p:sp>
        <p:nvSpPr>
          <p:cNvPr id="8" name="Rectangle 6"/>
          <p:cNvSpPr>
            <a:spLocks noGrp="1" noChangeArrowheads="1"/>
          </p:cNvSpPr>
          <p:nvPr>
            <p:ph type="sldNum" sz="quarter" idx="11"/>
          </p:nvPr>
        </p:nvSpPr>
        <p:spPr>
          <a:ln/>
        </p:spPr>
        <p:txBody>
          <a:bodyPr/>
          <a:lstStyle>
            <a:lvl1pPr>
              <a:defRPr/>
            </a:lvl1pPr>
          </a:lstStyle>
          <a:p>
            <a:pPr>
              <a:defRPr/>
            </a:pPr>
            <a:fld id="{D34FB357-8AB5-4372-94DF-819D8ED93437}" type="slidenum">
              <a:rPr lang="en-US"/>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5"/>
          <p:cNvSpPr>
            <a:spLocks noGrp="1" noChangeArrowheads="1"/>
          </p:cNvSpPr>
          <p:nvPr>
            <p:ph type="ftr" sz="quarter" idx="10"/>
          </p:nvPr>
        </p:nvSpPr>
        <p:spPr>
          <a:ln/>
        </p:spPr>
        <p:txBody>
          <a:bodyPr/>
          <a:lstStyle>
            <a:lvl1pPr>
              <a:defRPr/>
            </a:lvl1pPr>
          </a:lstStyle>
          <a:p>
            <a:pPr>
              <a:defRPr/>
            </a:pPr>
            <a:r>
              <a:rPr lang="en-US" dirty="0"/>
              <a:t>Major Projects, ASN&amp;P</a:t>
            </a:r>
          </a:p>
        </p:txBody>
      </p:sp>
      <p:sp>
        <p:nvSpPr>
          <p:cNvPr id="4" name="Rectangle 6"/>
          <p:cNvSpPr>
            <a:spLocks noGrp="1" noChangeArrowheads="1"/>
          </p:cNvSpPr>
          <p:nvPr>
            <p:ph type="sldNum" sz="quarter" idx="11"/>
          </p:nvPr>
        </p:nvSpPr>
        <p:spPr>
          <a:ln/>
        </p:spPr>
        <p:txBody>
          <a:bodyPr/>
          <a:lstStyle>
            <a:lvl1pPr>
              <a:defRPr/>
            </a:lvl1pPr>
          </a:lstStyle>
          <a:p>
            <a:pPr>
              <a:defRPr/>
            </a:pPr>
            <a:fld id="{1650551D-FD19-400F-B0E2-B30B3FACC533}"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r>
              <a:rPr lang="en-US" dirty="0"/>
              <a:t>Major Projects, ASN&amp;P</a:t>
            </a:r>
          </a:p>
        </p:txBody>
      </p:sp>
      <p:sp>
        <p:nvSpPr>
          <p:cNvPr id="3" name="Rectangle 6"/>
          <p:cNvSpPr>
            <a:spLocks noGrp="1" noChangeArrowheads="1"/>
          </p:cNvSpPr>
          <p:nvPr>
            <p:ph type="sldNum" sz="quarter" idx="11"/>
          </p:nvPr>
        </p:nvSpPr>
        <p:spPr>
          <a:ln/>
        </p:spPr>
        <p:txBody>
          <a:bodyPr/>
          <a:lstStyle>
            <a:lvl1pPr>
              <a:defRPr/>
            </a:lvl1pPr>
          </a:lstStyle>
          <a:p>
            <a:pPr>
              <a:defRPr/>
            </a:pPr>
            <a:fld id="{DC7E4785-CD81-407E-BA15-47BE61D125C2}"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r>
              <a:rPr lang="en-US" dirty="0"/>
              <a:t>Major Projects, ASN&amp;P</a:t>
            </a:r>
          </a:p>
        </p:txBody>
      </p:sp>
      <p:sp>
        <p:nvSpPr>
          <p:cNvPr id="6" name="Rectangle 6"/>
          <p:cNvSpPr>
            <a:spLocks noGrp="1" noChangeArrowheads="1"/>
          </p:cNvSpPr>
          <p:nvPr>
            <p:ph type="sldNum" sz="quarter" idx="11"/>
          </p:nvPr>
        </p:nvSpPr>
        <p:spPr>
          <a:ln/>
        </p:spPr>
        <p:txBody>
          <a:bodyPr/>
          <a:lstStyle>
            <a:lvl1pPr>
              <a:defRPr/>
            </a:lvl1pPr>
          </a:lstStyle>
          <a:p>
            <a:pPr>
              <a:defRPr/>
            </a:pPr>
            <a:fld id="{B2BC8A39-9913-47D4-B291-6FB12725F2C5}" type="slidenum">
              <a:rPr lang="en-US"/>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r>
              <a:rPr lang="en-US" dirty="0"/>
              <a:t>Major Projects, ASN&amp;P</a:t>
            </a:r>
          </a:p>
        </p:txBody>
      </p:sp>
      <p:sp>
        <p:nvSpPr>
          <p:cNvPr id="6" name="Rectangle 6"/>
          <p:cNvSpPr>
            <a:spLocks noGrp="1" noChangeArrowheads="1"/>
          </p:cNvSpPr>
          <p:nvPr>
            <p:ph type="sldNum" sz="quarter" idx="11"/>
          </p:nvPr>
        </p:nvSpPr>
        <p:spPr>
          <a:ln/>
        </p:spPr>
        <p:txBody>
          <a:bodyPr/>
          <a:lstStyle>
            <a:lvl1pPr>
              <a:defRPr/>
            </a:lvl1pPr>
          </a:lstStyle>
          <a:p>
            <a:pPr>
              <a:defRPr/>
            </a:pPr>
            <a:fld id="{651E2CDD-BDD0-421D-BCCB-1E63C61044D1}"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ltGray">
      <p:bgPr>
        <a:solidFill>
          <a:schemeClr val="bg1"/>
        </a:solidFill>
        <a:effectLst/>
      </p:bgPr>
    </p:bg>
    <p:spTree>
      <p:nvGrpSpPr>
        <p:cNvPr id="1" name=""/>
        <p:cNvGrpSpPr/>
        <p:nvPr/>
      </p:nvGrpSpPr>
      <p:grpSpPr>
        <a:xfrm>
          <a:off x="0" y="0"/>
          <a:ext cx="0" cy="0"/>
          <a:chOff x="0" y="0"/>
          <a:chExt cx="0" cy="0"/>
        </a:xfrm>
      </p:grpSpPr>
      <p:pic>
        <p:nvPicPr>
          <p:cNvPr id="1026" name="Picture 9" descr="EN bullet logo"/>
          <p:cNvPicPr>
            <a:picLocks noChangeAspect="1" noChangeArrowheads="1"/>
          </p:cNvPicPr>
          <p:nvPr userDrawn="1"/>
        </p:nvPicPr>
        <p:blipFill>
          <a:blip r:embed="rId13" cstate="print"/>
          <a:srcRect/>
          <a:stretch>
            <a:fillRect/>
          </a:stretch>
        </p:blipFill>
        <p:spPr bwMode="auto">
          <a:xfrm>
            <a:off x="0" y="0"/>
            <a:ext cx="9144000" cy="1222375"/>
          </a:xfrm>
          <a:prstGeom prst="rect">
            <a:avLst/>
          </a:prstGeom>
          <a:noFill/>
          <a:ln w="9525">
            <a:noFill/>
            <a:miter lim="800000"/>
            <a:headEnd/>
            <a:tailEnd/>
          </a:ln>
        </p:spPr>
      </p:pic>
      <p:sp>
        <p:nvSpPr>
          <p:cNvPr id="1031" name="Rectangle 7"/>
          <p:cNvSpPr>
            <a:spLocks noChangeArrowheads="1"/>
          </p:cNvSpPr>
          <p:nvPr userDrawn="1"/>
        </p:nvSpPr>
        <p:spPr bwMode="auto">
          <a:xfrm>
            <a:off x="0" y="6249988"/>
            <a:ext cx="9144000" cy="355600"/>
          </a:xfrm>
          <a:prstGeom prst="rect">
            <a:avLst/>
          </a:prstGeom>
          <a:solidFill>
            <a:srgbClr val="D3E1C9"/>
          </a:solidFill>
          <a:ln w="9525">
            <a:noFill/>
            <a:miter lim="800000"/>
            <a:headEnd/>
            <a:tailEnd/>
          </a:ln>
          <a:effectLst/>
        </p:spPr>
        <p:txBody>
          <a:bodyPr wrap="none" anchor="ctr"/>
          <a:lstStyle/>
          <a:p>
            <a:pPr>
              <a:defRPr/>
            </a:pPr>
            <a:endParaRPr lang="en-GB" dirty="0"/>
          </a:p>
        </p:txBody>
      </p:sp>
      <p:sp>
        <p:nvSpPr>
          <p:cNvPr id="1028" name="Rectangle 2"/>
          <p:cNvSpPr>
            <a:spLocks noGrp="1" noChangeArrowheads="1"/>
          </p:cNvSpPr>
          <p:nvPr>
            <p:ph type="title"/>
          </p:nvPr>
        </p:nvSpPr>
        <p:spPr bwMode="auto">
          <a:xfrm>
            <a:off x="582613" y="444500"/>
            <a:ext cx="537845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9" name="Rectangle 3"/>
          <p:cNvSpPr>
            <a:spLocks noGrp="1" noChangeArrowheads="1"/>
          </p:cNvSpPr>
          <p:nvPr>
            <p:ph type="body" idx="1"/>
          </p:nvPr>
        </p:nvSpPr>
        <p:spPr bwMode="auto">
          <a:xfrm>
            <a:off x="606425" y="1862138"/>
            <a:ext cx="7392988"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 name="Rectangle 5"/>
          <p:cNvSpPr>
            <a:spLocks noGrp="1" noChangeArrowheads="1"/>
          </p:cNvSpPr>
          <p:nvPr>
            <p:ph type="ftr" sz="quarter" idx="3"/>
          </p:nvPr>
        </p:nvSpPr>
        <p:spPr bwMode="auto">
          <a:xfrm>
            <a:off x="582613" y="6291263"/>
            <a:ext cx="48133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solidFill>
                  <a:srgbClr val="487E16"/>
                </a:solidFill>
              </a:defRPr>
            </a:lvl1pPr>
          </a:lstStyle>
          <a:p>
            <a:pPr>
              <a:defRPr/>
            </a:pPr>
            <a:r>
              <a:rPr lang="en-US" dirty="0"/>
              <a:t>Major Projects, ASN&amp;P</a:t>
            </a:r>
          </a:p>
        </p:txBody>
      </p:sp>
      <p:sp>
        <p:nvSpPr>
          <p:cNvPr id="1030" name="Rectangle 6"/>
          <p:cNvSpPr>
            <a:spLocks noGrp="1" noChangeArrowheads="1"/>
          </p:cNvSpPr>
          <p:nvPr>
            <p:ph type="sldNum" sz="quarter" idx="4"/>
          </p:nvPr>
        </p:nvSpPr>
        <p:spPr bwMode="auto">
          <a:xfrm>
            <a:off x="6389688" y="62515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600">
                <a:solidFill>
                  <a:srgbClr val="487E16"/>
                </a:solidFill>
              </a:defRPr>
            </a:lvl1pPr>
          </a:lstStyle>
          <a:p>
            <a:pPr>
              <a:defRPr/>
            </a:pPr>
            <a:fld id="{C8554BA8-014B-4846-91D5-907AFD5B5478}"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695"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hf sldNum="0" hdr="0" dt="0"/>
  <p:txStyles>
    <p:titleStyle>
      <a:lvl1pPr algn="l" rtl="0" eaLnBrk="0" fontAlgn="base" hangingPunct="0">
        <a:spcBef>
          <a:spcPct val="0"/>
        </a:spcBef>
        <a:spcAft>
          <a:spcPct val="0"/>
        </a:spcAft>
        <a:defRPr sz="2400" b="1">
          <a:solidFill>
            <a:srgbClr val="487E16"/>
          </a:solidFill>
          <a:latin typeface="+mj-lt"/>
          <a:ea typeface="+mj-ea"/>
          <a:cs typeface="+mj-cs"/>
        </a:defRPr>
      </a:lvl1pPr>
      <a:lvl2pPr algn="l" rtl="0" eaLnBrk="0" fontAlgn="base" hangingPunct="0">
        <a:spcBef>
          <a:spcPct val="0"/>
        </a:spcBef>
        <a:spcAft>
          <a:spcPct val="0"/>
        </a:spcAft>
        <a:defRPr sz="2400" b="1">
          <a:solidFill>
            <a:srgbClr val="487E16"/>
          </a:solidFill>
          <a:latin typeface="Arial" charset="0"/>
          <a:ea typeface="ＭＳ Ｐゴシック" pitchFamily="52" charset="-128"/>
        </a:defRPr>
      </a:lvl2pPr>
      <a:lvl3pPr algn="l" rtl="0" eaLnBrk="0" fontAlgn="base" hangingPunct="0">
        <a:spcBef>
          <a:spcPct val="0"/>
        </a:spcBef>
        <a:spcAft>
          <a:spcPct val="0"/>
        </a:spcAft>
        <a:defRPr sz="2400" b="1">
          <a:solidFill>
            <a:srgbClr val="487E16"/>
          </a:solidFill>
          <a:latin typeface="Arial" charset="0"/>
          <a:ea typeface="ＭＳ Ｐゴシック" pitchFamily="52" charset="-128"/>
        </a:defRPr>
      </a:lvl3pPr>
      <a:lvl4pPr algn="l" rtl="0" eaLnBrk="0" fontAlgn="base" hangingPunct="0">
        <a:spcBef>
          <a:spcPct val="0"/>
        </a:spcBef>
        <a:spcAft>
          <a:spcPct val="0"/>
        </a:spcAft>
        <a:defRPr sz="2400" b="1">
          <a:solidFill>
            <a:srgbClr val="487E16"/>
          </a:solidFill>
          <a:latin typeface="Arial" charset="0"/>
          <a:ea typeface="ＭＳ Ｐゴシック" pitchFamily="52" charset="-128"/>
        </a:defRPr>
      </a:lvl4pPr>
      <a:lvl5pPr algn="l" rtl="0" eaLnBrk="0" fontAlgn="base" hangingPunct="0">
        <a:spcBef>
          <a:spcPct val="0"/>
        </a:spcBef>
        <a:spcAft>
          <a:spcPct val="0"/>
        </a:spcAft>
        <a:defRPr sz="2400" b="1">
          <a:solidFill>
            <a:srgbClr val="487E16"/>
          </a:solidFill>
          <a:latin typeface="Arial" charset="0"/>
          <a:ea typeface="ＭＳ Ｐゴシック" pitchFamily="52" charset="-128"/>
        </a:defRPr>
      </a:lvl5pPr>
      <a:lvl6pPr marL="457200" algn="l" rtl="0" fontAlgn="base">
        <a:spcBef>
          <a:spcPct val="0"/>
        </a:spcBef>
        <a:spcAft>
          <a:spcPct val="0"/>
        </a:spcAft>
        <a:defRPr sz="2400" b="1">
          <a:solidFill>
            <a:srgbClr val="487E16"/>
          </a:solidFill>
          <a:latin typeface="Arial" charset="0"/>
          <a:ea typeface="ＭＳ Ｐゴシック" pitchFamily="52" charset="-128"/>
        </a:defRPr>
      </a:lvl6pPr>
      <a:lvl7pPr marL="914400" algn="l" rtl="0" fontAlgn="base">
        <a:spcBef>
          <a:spcPct val="0"/>
        </a:spcBef>
        <a:spcAft>
          <a:spcPct val="0"/>
        </a:spcAft>
        <a:defRPr sz="2400" b="1">
          <a:solidFill>
            <a:srgbClr val="487E16"/>
          </a:solidFill>
          <a:latin typeface="Arial" charset="0"/>
          <a:ea typeface="ＭＳ Ｐゴシック" pitchFamily="52" charset="-128"/>
        </a:defRPr>
      </a:lvl7pPr>
      <a:lvl8pPr marL="1371600" algn="l" rtl="0" fontAlgn="base">
        <a:spcBef>
          <a:spcPct val="0"/>
        </a:spcBef>
        <a:spcAft>
          <a:spcPct val="0"/>
        </a:spcAft>
        <a:defRPr sz="2400" b="1">
          <a:solidFill>
            <a:srgbClr val="487E16"/>
          </a:solidFill>
          <a:latin typeface="Arial" charset="0"/>
          <a:ea typeface="ＭＳ Ｐゴシック" pitchFamily="52" charset="-128"/>
        </a:defRPr>
      </a:lvl8pPr>
      <a:lvl9pPr marL="1828800" algn="l" rtl="0" fontAlgn="base">
        <a:spcBef>
          <a:spcPct val="0"/>
        </a:spcBef>
        <a:spcAft>
          <a:spcPct val="0"/>
        </a:spcAft>
        <a:defRPr sz="2400" b="1">
          <a:solidFill>
            <a:srgbClr val="487E16"/>
          </a:solidFill>
          <a:latin typeface="Arial" charset="0"/>
          <a:ea typeface="ＭＳ Ｐゴシック" pitchFamily="52" charset="-128"/>
        </a:defRPr>
      </a:lvl9pPr>
    </p:titleStyle>
    <p:bodyStyle>
      <a:lvl1pPr marL="190500" indent="-190500" algn="l" rtl="0" eaLnBrk="0" fontAlgn="base" hangingPunct="0">
        <a:spcBef>
          <a:spcPct val="20000"/>
        </a:spcBef>
        <a:spcAft>
          <a:spcPct val="0"/>
        </a:spcAft>
        <a:buChar char="•"/>
        <a:defRPr sz="2000">
          <a:solidFill>
            <a:srgbClr val="487E16"/>
          </a:solidFill>
          <a:latin typeface="+mn-lt"/>
          <a:ea typeface="+mn-ea"/>
          <a:cs typeface="+mn-cs"/>
        </a:defRPr>
      </a:lvl1pPr>
      <a:lvl2pPr marL="569913" indent="-188913" algn="l" rtl="0" eaLnBrk="0" fontAlgn="base" hangingPunct="0">
        <a:spcBef>
          <a:spcPct val="20000"/>
        </a:spcBef>
        <a:spcAft>
          <a:spcPct val="0"/>
        </a:spcAft>
        <a:buChar char="–"/>
        <a:defRPr>
          <a:solidFill>
            <a:srgbClr val="487E16"/>
          </a:solidFill>
          <a:latin typeface="+mn-lt"/>
          <a:ea typeface="+mn-ea"/>
        </a:defRPr>
      </a:lvl2pPr>
      <a:lvl3pPr marL="950913" indent="-190500" algn="l" rtl="0" eaLnBrk="0" fontAlgn="base" hangingPunct="0">
        <a:spcBef>
          <a:spcPct val="20000"/>
        </a:spcBef>
        <a:spcAft>
          <a:spcPct val="0"/>
        </a:spcAft>
        <a:buChar char="•"/>
        <a:defRPr sz="1600">
          <a:solidFill>
            <a:srgbClr val="487E16"/>
          </a:solidFill>
          <a:latin typeface="+mn-lt"/>
          <a:ea typeface="+mn-ea"/>
        </a:defRPr>
      </a:lvl3pPr>
      <a:lvl4pPr marL="1235075" indent="-93663" algn="l" rtl="0" eaLnBrk="0" fontAlgn="base" hangingPunct="0">
        <a:spcBef>
          <a:spcPct val="20000"/>
        </a:spcBef>
        <a:spcAft>
          <a:spcPct val="0"/>
        </a:spcAft>
        <a:buChar char="–"/>
        <a:defRPr sz="1400">
          <a:solidFill>
            <a:srgbClr val="487E16"/>
          </a:solidFill>
          <a:latin typeface="+mn-lt"/>
          <a:ea typeface="+mn-ea"/>
        </a:defRPr>
      </a:lvl4pPr>
      <a:lvl5pPr marL="1520825" indent="-95250" algn="l" rtl="0" eaLnBrk="0" fontAlgn="base" hangingPunct="0">
        <a:spcBef>
          <a:spcPct val="20000"/>
        </a:spcBef>
        <a:spcAft>
          <a:spcPct val="0"/>
        </a:spcAft>
        <a:buChar char="»"/>
        <a:defRPr sz="1400">
          <a:solidFill>
            <a:srgbClr val="487E16"/>
          </a:solidFill>
          <a:latin typeface="+mn-lt"/>
          <a:ea typeface="+mn-ea"/>
        </a:defRPr>
      </a:lvl5pPr>
      <a:lvl6pPr marL="1978025" indent="-95250" algn="l" rtl="0" fontAlgn="base">
        <a:spcBef>
          <a:spcPct val="20000"/>
        </a:spcBef>
        <a:spcAft>
          <a:spcPct val="0"/>
        </a:spcAft>
        <a:buChar char="»"/>
        <a:defRPr sz="1400">
          <a:solidFill>
            <a:srgbClr val="487E16"/>
          </a:solidFill>
          <a:latin typeface="+mn-lt"/>
          <a:ea typeface="+mn-ea"/>
        </a:defRPr>
      </a:lvl6pPr>
      <a:lvl7pPr marL="2435225" indent="-95250" algn="l" rtl="0" fontAlgn="base">
        <a:spcBef>
          <a:spcPct val="20000"/>
        </a:spcBef>
        <a:spcAft>
          <a:spcPct val="0"/>
        </a:spcAft>
        <a:buChar char="»"/>
        <a:defRPr sz="1400">
          <a:solidFill>
            <a:srgbClr val="487E16"/>
          </a:solidFill>
          <a:latin typeface="+mn-lt"/>
          <a:ea typeface="+mn-ea"/>
        </a:defRPr>
      </a:lvl7pPr>
      <a:lvl8pPr marL="2892425" indent="-95250" algn="l" rtl="0" fontAlgn="base">
        <a:spcBef>
          <a:spcPct val="20000"/>
        </a:spcBef>
        <a:spcAft>
          <a:spcPct val="0"/>
        </a:spcAft>
        <a:buChar char="»"/>
        <a:defRPr sz="1400">
          <a:solidFill>
            <a:srgbClr val="487E16"/>
          </a:solidFill>
          <a:latin typeface="+mn-lt"/>
          <a:ea typeface="+mn-ea"/>
        </a:defRPr>
      </a:lvl8pPr>
      <a:lvl9pPr marL="3349625" indent="-95250" algn="l" rtl="0" fontAlgn="base">
        <a:spcBef>
          <a:spcPct val="20000"/>
        </a:spcBef>
        <a:spcAft>
          <a:spcPct val="0"/>
        </a:spcAft>
        <a:buChar char="»"/>
        <a:defRPr sz="1400">
          <a:solidFill>
            <a:srgbClr val="487E16"/>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1.tif"/></Relationships>
</file>

<file path=ppt/slides/_rels/slide11.xml.rels><?xml version="1.0" encoding="UTF-8" standalone="yes"?>
<Relationships xmlns="http://schemas.openxmlformats.org/package/2006/relationships"><Relationship Id="rId3" Type="http://schemas.openxmlformats.org/officeDocument/2006/relationships/image" Target="../media/image21.tif"/><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1.tif"/><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27.jpe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1.tif"/></Relationships>
</file>

<file path=ppt/slides/_rels/slide2.xml.rels><?xml version="1.0" encoding="UTF-8" standalone="yes"?>
<Relationships xmlns="http://schemas.openxmlformats.org/package/2006/relationships"><Relationship Id="rId8" Type="http://schemas.openxmlformats.org/officeDocument/2006/relationships/image" Target="../media/image9.jpeg"/><Relationship Id="rId13" Type="http://schemas.openxmlformats.org/officeDocument/2006/relationships/image" Target="../media/image14.jpeg"/><Relationship Id="rId18" Type="http://schemas.openxmlformats.org/officeDocument/2006/relationships/image" Target="../media/image19.jpeg"/><Relationship Id="rId3" Type="http://schemas.openxmlformats.org/officeDocument/2006/relationships/image" Target="../media/image4.jpeg"/><Relationship Id="rId7" Type="http://schemas.openxmlformats.org/officeDocument/2006/relationships/image" Target="../media/image8.png"/><Relationship Id="rId12" Type="http://schemas.openxmlformats.org/officeDocument/2006/relationships/image" Target="../media/image13.jpeg"/><Relationship Id="rId17" Type="http://schemas.openxmlformats.org/officeDocument/2006/relationships/image" Target="../media/image18.png"/><Relationship Id="rId2" Type="http://schemas.openxmlformats.org/officeDocument/2006/relationships/notesSlide" Target="../notesSlides/notesSlide2.xml"/><Relationship Id="rId16"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image" Target="../media/image7.jpeg"/><Relationship Id="rId11" Type="http://schemas.openxmlformats.org/officeDocument/2006/relationships/image" Target="../media/image12.JPG"/><Relationship Id="rId5" Type="http://schemas.openxmlformats.org/officeDocument/2006/relationships/image" Target="../media/image6.jpg"/><Relationship Id="rId15" Type="http://schemas.openxmlformats.org/officeDocument/2006/relationships/image" Target="../media/image16.jpeg"/><Relationship Id="rId10" Type="http://schemas.openxmlformats.org/officeDocument/2006/relationships/image" Target="../media/image11.jpeg"/><Relationship Id="rId19" Type="http://schemas.openxmlformats.org/officeDocument/2006/relationships/image" Target="../media/image20.jpe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5.tiff"/></Relationships>
</file>

<file path=ppt/slides/_rels/slide3.xml.rels><?xml version="1.0" encoding="UTF-8" standalone="yes"?>
<Relationships xmlns="http://schemas.openxmlformats.org/package/2006/relationships"><Relationship Id="rId3" Type="http://schemas.openxmlformats.org/officeDocument/2006/relationships/image" Target="../media/image21.tif"/><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1.tif"/><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21.tif"/><Relationship Id="rId5" Type="http://schemas.openxmlformats.org/officeDocument/2006/relationships/image" Target="../media/image22.JP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1.tif"/></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1.t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252142" y="2664611"/>
            <a:ext cx="8324601" cy="1754326"/>
          </a:xfrm>
          <a:prstGeom prst="rect">
            <a:avLst/>
          </a:prstGeom>
          <a:noFill/>
        </p:spPr>
        <p:txBody>
          <a:bodyPr wrap="square" rtlCol="0">
            <a:spAutoFit/>
          </a:bodyPr>
          <a:lstStyle/>
          <a:p>
            <a:pPr algn="ctr"/>
            <a:r>
              <a:rPr lang="en-GB" sz="3600" b="1" dirty="0" smtClean="0">
                <a:solidFill>
                  <a:srgbClr val="487E16"/>
                </a:solidFill>
              </a:rPr>
              <a:t>Transmission Overhead Line Works</a:t>
            </a:r>
          </a:p>
          <a:p>
            <a:pPr algn="ctr"/>
            <a:r>
              <a:rPr lang="en-GB" sz="3600" b="1" dirty="0" smtClean="0">
                <a:solidFill>
                  <a:srgbClr val="487E16"/>
                </a:solidFill>
              </a:rPr>
              <a:t>Safety Briefing Update</a:t>
            </a:r>
          </a:p>
          <a:p>
            <a:pPr algn="ctr"/>
            <a:endParaRPr lang="en-GB" sz="1800" b="1" dirty="0" smtClean="0">
              <a:solidFill>
                <a:srgbClr val="487E16"/>
              </a:solidFill>
            </a:endParaRPr>
          </a:p>
          <a:p>
            <a:pPr algn="ctr"/>
            <a:r>
              <a:rPr lang="en-GB" sz="1800" b="1" dirty="0" smtClean="0">
                <a:solidFill>
                  <a:srgbClr val="487E16"/>
                </a:solidFill>
              </a:rPr>
              <a:t>16</a:t>
            </a:r>
            <a:r>
              <a:rPr lang="en-GB" sz="1800" b="1" baseline="30000" dirty="0" smtClean="0">
                <a:solidFill>
                  <a:srgbClr val="487E16"/>
                </a:solidFill>
              </a:rPr>
              <a:t>th</a:t>
            </a:r>
            <a:r>
              <a:rPr lang="en-GB" sz="1800" b="1" dirty="0" smtClean="0">
                <a:solidFill>
                  <a:srgbClr val="487E16"/>
                </a:solidFill>
              </a:rPr>
              <a:t> Feb 2016</a:t>
            </a:r>
            <a:endParaRPr lang="en-GB" sz="1200" i="1" dirty="0">
              <a:solidFill>
                <a:srgbClr val="487E16"/>
              </a:solidFill>
            </a:endParaRPr>
          </a:p>
        </p:txBody>
      </p:sp>
    </p:spTree>
    <p:extLst>
      <p:ext uri="{BB962C8B-B14F-4D97-AF65-F5344CB8AC3E}">
        <p14:creationId xmlns:p14="http://schemas.microsoft.com/office/powerpoint/2010/main" val="332847592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1"/>
          <p:cNvGrpSpPr/>
          <p:nvPr/>
        </p:nvGrpSpPr>
        <p:grpSpPr>
          <a:xfrm>
            <a:off x="3058552" y="1525623"/>
            <a:ext cx="2921204" cy="2948288"/>
            <a:chOff x="3040205" y="1525623"/>
            <a:chExt cx="2921204" cy="2948288"/>
          </a:xfrm>
        </p:grpSpPr>
        <p:pic>
          <p:nvPicPr>
            <p:cNvPr id="13" name="Picture 2" descr="d:\users\DL021029\AppData\Local\Microsoft\Windows\Temporary Internet Files\Content.IE5\5Z2F1UCJ\MC900434805[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0205" y="2196931"/>
              <a:ext cx="2921204" cy="2276980"/>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a:off x="3139001" y="1525623"/>
              <a:ext cx="2799356" cy="461665"/>
            </a:xfrm>
            <a:prstGeom prst="rect">
              <a:avLst/>
            </a:prstGeom>
          </p:spPr>
          <p:txBody>
            <a:bodyPr wrap="none">
              <a:spAutoFit/>
            </a:bodyPr>
            <a:lstStyle/>
            <a:p>
              <a:r>
                <a:rPr lang="en-GB" b="1" dirty="0" smtClean="0">
                  <a:solidFill>
                    <a:srgbClr val="487E16"/>
                  </a:solidFill>
                </a:rPr>
                <a:t>IF IN ANY DOUBT.</a:t>
              </a:r>
              <a:endParaRPr lang="en-GB" b="1" dirty="0">
                <a:solidFill>
                  <a:srgbClr val="487E16"/>
                </a:solidFill>
              </a:endParaRPr>
            </a:p>
          </p:txBody>
        </p:sp>
      </p:grpSp>
      <p:pic>
        <p:nvPicPr>
          <p:cNvPr id="40" name="Picture 3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61614" y="114650"/>
            <a:ext cx="1329714" cy="900893"/>
          </a:xfrm>
          <a:prstGeom prst="rect">
            <a:avLst/>
          </a:prstGeom>
        </p:spPr>
      </p:pic>
    </p:spTree>
    <p:extLst>
      <p:ext uri="{BB962C8B-B14F-4D97-AF65-F5344CB8AC3E}">
        <p14:creationId xmlns:p14="http://schemas.microsoft.com/office/powerpoint/2010/main" val="97560504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 name="Title 1"/>
          <p:cNvSpPr txBox="1">
            <a:spLocks/>
          </p:cNvSpPr>
          <p:nvPr/>
        </p:nvSpPr>
        <p:spPr>
          <a:xfrm>
            <a:off x="559129" y="454628"/>
            <a:ext cx="7962297" cy="737914"/>
          </a:xfrm>
          <a:prstGeom prst="rect">
            <a:avLst/>
          </a:prstGeom>
        </p:spPr>
        <p:txBody>
          <a:bodyPr/>
          <a:lstStyle>
            <a:lvl1pPr algn="l" rtl="0" eaLnBrk="0" fontAlgn="base" hangingPunct="0">
              <a:spcBef>
                <a:spcPct val="0"/>
              </a:spcBef>
              <a:spcAft>
                <a:spcPct val="0"/>
              </a:spcAft>
              <a:defRPr sz="2400" b="1">
                <a:solidFill>
                  <a:srgbClr val="487E16"/>
                </a:solidFill>
                <a:latin typeface="+mj-lt"/>
                <a:ea typeface="+mj-ea"/>
                <a:cs typeface="+mj-cs"/>
              </a:defRPr>
            </a:lvl1pPr>
            <a:lvl2pPr algn="l" rtl="0" eaLnBrk="0" fontAlgn="base" hangingPunct="0">
              <a:spcBef>
                <a:spcPct val="0"/>
              </a:spcBef>
              <a:spcAft>
                <a:spcPct val="0"/>
              </a:spcAft>
              <a:defRPr sz="2400" b="1">
                <a:solidFill>
                  <a:srgbClr val="487E16"/>
                </a:solidFill>
                <a:latin typeface="Arial" charset="0"/>
                <a:ea typeface="ＭＳ Ｐゴシック" pitchFamily="52" charset="-128"/>
              </a:defRPr>
            </a:lvl2pPr>
            <a:lvl3pPr algn="l" rtl="0" eaLnBrk="0" fontAlgn="base" hangingPunct="0">
              <a:spcBef>
                <a:spcPct val="0"/>
              </a:spcBef>
              <a:spcAft>
                <a:spcPct val="0"/>
              </a:spcAft>
              <a:defRPr sz="2400" b="1">
                <a:solidFill>
                  <a:srgbClr val="487E16"/>
                </a:solidFill>
                <a:latin typeface="Arial" charset="0"/>
                <a:ea typeface="ＭＳ Ｐゴシック" pitchFamily="52" charset="-128"/>
              </a:defRPr>
            </a:lvl3pPr>
            <a:lvl4pPr algn="l" rtl="0" eaLnBrk="0" fontAlgn="base" hangingPunct="0">
              <a:spcBef>
                <a:spcPct val="0"/>
              </a:spcBef>
              <a:spcAft>
                <a:spcPct val="0"/>
              </a:spcAft>
              <a:defRPr sz="2400" b="1">
                <a:solidFill>
                  <a:srgbClr val="487E16"/>
                </a:solidFill>
                <a:latin typeface="Arial" charset="0"/>
                <a:ea typeface="ＭＳ Ｐゴシック" pitchFamily="52" charset="-128"/>
              </a:defRPr>
            </a:lvl4pPr>
            <a:lvl5pPr algn="l" rtl="0" eaLnBrk="0" fontAlgn="base" hangingPunct="0">
              <a:spcBef>
                <a:spcPct val="0"/>
              </a:spcBef>
              <a:spcAft>
                <a:spcPct val="0"/>
              </a:spcAft>
              <a:defRPr sz="2400" b="1">
                <a:solidFill>
                  <a:srgbClr val="487E16"/>
                </a:solidFill>
                <a:latin typeface="Arial" charset="0"/>
                <a:ea typeface="ＭＳ Ｐゴシック" pitchFamily="52" charset="-128"/>
              </a:defRPr>
            </a:lvl5pPr>
            <a:lvl6pPr marL="457200" algn="l" rtl="0" fontAlgn="base">
              <a:spcBef>
                <a:spcPct val="0"/>
              </a:spcBef>
              <a:spcAft>
                <a:spcPct val="0"/>
              </a:spcAft>
              <a:defRPr sz="2400" b="1">
                <a:solidFill>
                  <a:srgbClr val="487E16"/>
                </a:solidFill>
                <a:latin typeface="Arial" charset="0"/>
                <a:ea typeface="ＭＳ Ｐゴシック" pitchFamily="52" charset="-128"/>
              </a:defRPr>
            </a:lvl6pPr>
            <a:lvl7pPr marL="914400" algn="l" rtl="0" fontAlgn="base">
              <a:spcBef>
                <a:spcPct val="0"/>
              </a:spcBef>
              <a:spcAft>
                <a:spcPct val="0"/>
              </a:spcAft>
              <a:defRPr sz="2400" b="1">
                <a:solidFill>
                  <a:srgbClr val="487E16"/>
                </a:solidFill>
                <a:latin typeface="Arial" charset="0"/>
                <a:ea typeface="ＭＳ Ｐゴシック" pitchFamily="52" charset="-128"/>
              </a:defRPr>
            </a:lvl7pPr>
            <a:lvl8pPr marL="1371600" algn="l" rtl="0" fontAlgn="base">
              <a:spcBef>
                <a:spcPct val="0"/>
              </a:spcBef>
              <a:spcAft>
                <a:spcPct val="0"/>
              </a:spcAft>
              <a:defRPr sz="2400" b="1">
                <a:solidFill>
                  <a:srgbClr val="487E16"/>
                </a:solidFill>
                <a:latin typeface="Arial" charset="0"/>
                <a:ea typeface="ＭＳ Ｐゴシック" pitchFamily="52" charset="-128"/>
              </a:defRPr>
            </a:lvl8pPr>
            <a:lvl9pPr marL="1828800" algn="l" rtl="0" fontAlgn="base">
              <a:spcBef>
                <a:spcPct val="0"/>
              </a:spcBef>
              <a:spcAft>
                <a:spcPct val="0"/>
              </a:spcAft>
              <a:defRPr sz="2400" b="1">
                <a:solidFill>
                  <a:srgbClr val="487E16"/>
                </a:solidFill>
                <a:latin typeface="Arial" charset="0"/>
                <a:ea typeface="ＭＳ Ｐゴシック" pitchFamily="52" charset="-128"/>
              </a:defRPr>
            </a:lvl9pPr>
          </a:lstStyle>
          <a:p>
            <a:endParaRPr lang="en-GB" sz="1800" kern="0" dirty="0"/>
          </a:p>
        </p:txBody>
      </p:sp>
      <p:sp>
        <p:nvSpPr>
          <p:cNvPr id="22" name="Content Placeholder 2"/>
          <p:cNvSpPr txBox="1">
            <a:spLocks/>
          </p:cNvSpPr>
          <p:nvPr/>
        </p:nvSpPr>
        <p:spPr>
          <a:xfrm>
            <a:off x="578776" y="823585"/>
            <a:ext cx="7392988" cy="5401825"/>
          </a:xfrm>
          <a:prstGeom prst="rect">
            <a:avLst/>
          </a:prstGeom>
        </p:spPr>
        <p:txBody>
          <a:bodyPr/>
          <a:lstStyle>
            <a:lvl1pPr marL="190500" indent="-190500" algn="l" rtl="0" eaLnBrk="0" fontAlgn="base" hangingPunct="0">
              <a:spcBef>
                <a:spcPct val="20000"/>
              </a:spcBef>
              <a:spcAft>
                <a:spcPct val="0"/>
              </a:spcAft>
              <a:buChar char="•"/>
              <a:defRPr sz="2000">
                <a:solidFill>
                  <a:srgbClr val="487E16"/>
                </a:solidFill>
                <a:latin typeface="+mn-lt"/>
                <a:ea typeface="+mn-ea"/>
                <a:cs typeface="+mn-cs"/>
              </a:defRPr>
            </a:lvl1pPr>
            <a:lvl2pPr marL="569913" indent="-188913" algn="l" rtl="0" eaLnBrk="0" fontAlgn="base" hangingPunct="0">
              <a:spcBef>
                <a:spcPct val="20000"/>
              </a:spcBef>
              <a:spcAft>
                <a:spcPct val="0"/>
              </a:spcAft>
              <a:buChar char="–"/>
              <a:defRPr>
                <a:solidFill>
                  <a:srgbClr val="487E16"/>
                </a:solidFill>
                <a:latin typeface="+mn-lt"/>
                <a:ea typeface="+mn-ea"/>
              </a:defRPr>
            </a:lvl2pPr>
            <a:lvl3pPr marL="950913" indent="-190500" algn="l" rtl="0" eaLnBrk="0" fontAlgn="base" hangingPunct="0">
              <a:spcBef>
                <a:spcPct val="20000"/>
              </a:spcBef>
              <a:spcAft>
                <a:spcPct val="0"/>
              </a:spcAft>
              <a:buChar char="•"/>
              <a:defRPr sz="1600">
                <a:solidFill>
                  <a:srgbClr val="487E16"/>
                </a:solidFill>
                <a:latin typeface="+mn-lt"/>
                <a:ea typeface="+mn-ea"/>
              </a:defRPr>
            </a:lvl3pPr>
            <a:lvl4pPr marL="1235075" indent="-93663" algn="l" rtl="0" eaLnBrk="0" fontAlgn="base" hangingPunct="0">
              <a:spcBef>
                <a:spcPct val="20000"/>
              </a:spcBef>
              <a:spcAft>
                <a:spcPct val="0"/>
              </a:spcAft>
              <a:buChar char="–"/>
              <a:defRPr sz="1400">
                <a:solidFill>
                  <a:srgbClr val="487E16"/>
                </a:solidFill>
                <a:latin typeface="+mn-lt"/>
                <a:ea typeface="+mn-ea"/>
              </a:defRPr>
            </a:lvl4pPr>
            <a:lvl5pPr marL="1520825" indent="-95250" algn="l" rtl="0" eaLnBrk="0" fontAlgn="base" hangingPunct="0">
              <a:spcBef>
                <a:spcPct val="20000"/>
              </a:spcBef>
              <a:spcAft>
                <a:spcPct val="0"/>
              </a:spcAft>
              <a:buChar char="»"/>
              <a:defRPr sz="1400">
                <a:solidFill>
                  <a:srgbClr val="487E16"/>
                </a:solidFill>
                <a:latin typeface="+mn-lt"/>
                <a:ea typeface="+mn-ea"/>
              </a:defRPr>
            </a:lvl5pPr>
            <a:lvl6pPr marL="1978025" indent="-95250" algn="l" rtl="0" fontAlgn="base">
              <a:spcBef>
                <a:spcPct val="20000"/>
              </a:spcBef>
              <a:spcAft>
                <a:spcPct val="0"/>
              </a:spcAft>
              <a:buChar char="»"/>
              <a:defRPr sz="1400">
                <a:solidFill>
                  <a:srgbClr val="487E16"/>
                </a:solidFill>
                <a:latin typeface="+mn-lt"/>
                <a:ea typeface="+mn-ea"/>
              </a:defRPr>
            </a:lvl6pPr>
            <a:lvl7pPr marL="2435225" indent="-95250" algn="l" rtl="0" fontAlgn="base">
              <a:spcBef>
                <a:spcPct val="20000"/>
              </a:spcBef>
              <a:spcAft>
                <a:spcPct val="0"/>
              </a:spcAft>
              <a:buChar char="»"/>
              <a:defRPr sz="1400">
                <a:solidFill>
                  <a:srgbClr val="487E16"/>
                </a:solidFill>
                <a:latin typeface="+mn-lt"/>
                <a:ea typeface="+mn-ea"/>
              </a:defRPr>
            </a:lvl7pPr>
            <a:lvl8pPr marL="2892425" indent="-95250" algn="l" rtl="0" fontAlgn="base">
              <a:spcBef>
                <a:spcPct val="20000"/>
              </a:spcBef>
              <a:spcAft>
                <a:spcPct val="0"/>
              </a:spcAft>
              <a:buChar char="»"/>
              <a:defRPr sz="1400">
                <a:solidFill>
                  <a:srgbClr val="487E16"/>
                </a:solidFill>
                <a:latin typeface="+mn-lt"/>
                <a:ea typeface="+mn-ea"/>
              </a:defRPr>
            </a:lvl8pPr>
            <a:lvl9pPr marL="3349625" indent="-95250" algn="l" rtl="0" fontAlgn="base">
              <a:spcBef>
                <a:spcPct val="20000"/>
              </a:spcBef>
              <a:spcAft>
                <a:spcPct val="0"/>
              </a:spcAft>
              <a:buChar char="»"/>
              <a:defRPr sz="1400">
                <a:solidFill>
                  <a:srgbClr val="487E16"/>
                </a:solidFill>
                <a:latin typeface="+mn-lt"/>
                <a:ea typeface="+mn-ea"/>
              </a:defRPr>
            </a:lvl9pPr>
          </a:lstStyle>
          <a:p>
            <a:pPr marL="0" indent="0">
              <a:buFontTx/>
              <a:buNone/>
            </a:pPr>
            <a:r>
              <a:rPr lang="en-GB" sz="1800" b="1" kern="0" dirty="0"/>
              <a:t>Consequences</a:t>
            </a:r>
          </a:p>
          <a:p>
            <a:pPr marL="0" indent="0">
              <a:buFontTx/>
              <a:buNone/>
            </a:pPr>
            <a:endParaRPr lang="en-GB" sz="1000" b="1" kern="0" dirty="0"/>
          </a:p>
          <a:p>
            <a:pPr marL="0" indent="0">
              <a:buFontTx/>
              <a:buNone/>
            </a:pPr>
            <a:r>
              <a:rPr lang="en-GB" sz="1800" b="1" kern="0" dirty="0" smtClean="0"/>
              <a:t>Post Incident </a:t>
            </a:r>
          </a:p>
          <a:p>
            <a:r>
              <a:rPr lang="en-GB" sz="1600" kern="0" dirty="0" smtClean="0"/>
              <a:t>Breach of any of the above safety critical rules will lead to immediate removal from site by your employer and where applicable client authorisations temporarily removed pending investigation.</a:t>
            </a:r>
          </a:p>
          <a:p>
            <a:endParaRPr lang="en-GB" sz="1600" kern="0" dirty="0" smtClean="0"/>
          </a:p>
          <a:p>
            <a:pPr marL="0" indent="0">
              <a:buFontTx/>
              <a:buNone/>
            </a:pPr>
            <a:r>
              <a:rPr lang="en-GB" sz="1800" b="1" kern="0" dirty="0" smtClean="0"/>
              <a:t>Post Investigation </a:t>
            </a:r>
          </a:p>
          <a:p>
            <a:r>
              <a:rPr lang="en-GB" sz="1600" kern="0" dirty="0" smtClean="0"/>
              <a:t>Any individuals found to have wilfully breached any of the safety critical rules shall have client authorisations where applicable removed for a minimum period of 3 months.</a:t>
            </a:r>
          </a:p>
          <a:p>
            <a:r>
              <a:rPr lang="en-GB" sz="1600" kern="0" dirty="0" smtClean="0"/>
              <a:t>Any Supervisors found to have wilfully breached any of the safety critical rules shall have client Supervisor authorisations where applicable removed for an additional period of 12 months.</a:t>
            </a:r>
          </a:p>
          <a:p>
            <a:r>
              <a:rPr lang="en-GB" sz="1600" kern="0" dirty="0" smtClean="0"/>
              <a:t>Evidence of retraining / coaching / competence and assessment shall be presented by the employer before re-authorisation will be considered.</a:t>
            </a:r>
          </a:p>
          <a:p>
            <a:r>
              <a:rPr lang="en-GB" sz="1600" kern="0" dirty="0" smtClean="0"/>
              <a:t>Investigation lessons learned  where relevant shall be shared between parties.</a:t>
            </a:r>
          </a:p>
          <a:p>
            <a:pPr marL="0" indent="0">
              <a:buFontTx/>
              <a:buNone/>
            </a:pPr>
            <a:endParaRPr lang="en-GB" kern="0" dirty="0"/>
          </a:p>
        </p:txBody>
      </p:sp>
      <p:pic>
        <p:nvPicPr>
          <p:cNvPr id="24" name="Picture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61614" y="114650"/>
            <a:ext cx="1329714" cy="900893"/>
          </a:xfrm>
          <a:prstGeom prst="rect">
            <a:avLst/>
          </a:prstGeom>
        </p:spPr>
      </p:pic>
    </p:spTree>
    <p:extLst>
      <p:ext uri="{BB962C8B-B14F-4D97-AF65-F5344CB8AC3E}">
        <p14:creationId xmlns:p14="http://schemas.microsoft.com/office/powerpoint/2010/main" val="417257465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5" name="Picture 3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61614" y="114650"/>
            <a:ext cx="1329714" cy="900893"/>
          </a:xfrm>
          <a:prstGeom prst="rect">
            <a:avLst/>
          </a:prstGeom>
        </p:spPr>
      </p:pic>
      <p:sp>
        <p:nvSpPr>
          <p:cNvPr id="2" name="TextBox 1"/>
          <p:cNvSpPr txBox="1"/>
          <p:nvPr/>
        </p:nvSpPr>
        <p:spPr>
          <a:xfrm>
            <a:off x="826725" y="2362200"/>
            <a:ext cx="1116375" cy="1569660"/>
          </a:xfrm>
          <a:prstGeom prst="rect">
            <a:avLst/>
          </a:prstGeom>
          <a:noFill/>
        </p:spPr>
        <p:txBody>
          <a:bodyPr wrap="square" rtlCol="0">
            <a:spAutoFit/>
          </a:bodyPr>
          <a:lstStyle/>
          <a:p>
            <a:r>
              <a:rPr lang="en-GB" b="1" dirty="0" smtClean="0">
                <a:solidFill>
                  <a:srgbClr val="FF0000"/>
                </a:solidFill>
              </a:rPr>
              <a:t>SSE </a:t>
            </a:r>
          </a:p>
          <a:p>
            <a:r>
              <a:rPr lang="en-GB" b="1" dirty="0" smtClean="0">
                <a:solidFill>
                  <a:srgbClr val="FF0000"/>
                </a:solidFill>
              </a:rPr>
              <a:t>Safety Rules </a:t>
            </a:r>
          </a:p>
          <a:p>
            <a:r>
              <a:rPr lang="en-GB" b="1" dirty="0" smtClean="0">
                <a:solidFill>
                  <a:srgbClr val="FF0000"/>
                </a:solidFill>
              </a:rPr>
              <a:t>Photo</a:t>
            </a:r>
            <a:endParaRPr lang="en-GB" b="1" dirty="0">
              <a:solidFill>
                <a:srgbClr val="FF0000"/>
              </a:solidFill>
            </a:endParaRPr>
          </a:p>
        </p:txBody>
      </p:sp>
      <p:pic>
        <p:nvPicPr>
          <p:cNvPr id="19458" name="Picture 2" descr="image00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6417" y="739539"/>
            <a:ext cx="3551642" cy="5413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2" name="Picture 2" descr="d:\users\DL021029\Desktop\Temp\Working at Heights Roles and Responsibilities\EXP-12-088..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61475" y="874529"/>
            <a:ext cx="3583847" cy="52789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743229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5" name="Group 14"/>
          <p:cNvGrpSpPr/>
          <p:nvPr/>
        </p:nvGrpSpPr>
        <p:grpSpPr>
          <a:xfrm>
            <a:off x="6145060" y="3266250"/>
            <a:ext cx="2338363" cy="2088540"/>
            <a:chOff x="2579791" y="3153249"/>
            <a:chExt cx="2979856" cy="3527705"/>
          </a:xfrm>
        </p:grpSpPr>
        <p:sp>
          <p:nvSpPr>
            <p:cNvPr id="16" name="Rectangle 15"/>
            <p:cNvSpPr/>
            <p:nvPr/>
          </p:nvSpPr>
          <p:spPr>
            <a:xfrm>
              <a:off x="2579791" y="5485280"/>
              <a:ext cx="2979856" cy="1195674"/>
            </a:xfrm>
            <a:prstGeom prst="rect">
              <a:avLst/>
            </a:prstGeom>
          </p:spPr>
          <p:txBody>
            <a:bodyPr wrap="none">
              <a:spAutoFit/>
            </a:bodyPr>
            <a:lstStyle/>
            <a:p>
              <a:r>
                <a:rPr lang="en-GB" sz="2000" b="1" dirty="0" smtClean="0">
                  <a:solidFill>
                    <a:srgbClr val="FF0000"/>
                  </a:solidFill>
                </a:rPr>
                <a:t>“Don’t become </a:t>
              </a:r>
            </a:p>
            <a:p>
              <a:r>
                <a:rPr lang="en-GB" sz="2000" b="1" dirty="0" smtClean="0">
                  <a:solidFill>
                    <a:srgbClr val="FF0000"/>
                  </a:solidFill>
                </a:rPr>
                <a:t>another statistic”</a:t>
              </a:r>
            </a:p>
          </p:txBody>
        </p:sp>
        <p:pic>
          <p:nvPicPr>
            <p:cNvPr id="17" name="Picture 2" descr="E:\Jason Anker 2013\JASON_COVER dvd (2).jpg"/>
            <p:cNvPicPr>
              <a:picLocks noChangeAspect="1" noChangeArrowheads="1"/>
            </p:cNvPicPr>
            <p:nvPr/>
          </p:nvPicPr>
          <p:blipFill>
            <a:blip r:embed="rId3" cstate="print"/>
            <a:srcRect l="2597" t="31887" r="2597" b="8565"/>
            <a:stretch>
              <a:fillRect/>
            </a:stretch>
          </p:blipFill>
          <p:spPr bwMode="auto">
            <a:xfrm>
              <a:off x="2730322" y="3153249"/>
              <a:ext cx="2601532" cy="2099257"/>
            </a:xfrm>
            <a:prstGeom prst="rect">
              <a:avLst/>
            </a:prstGeom>
            <a:noFill/>
          </p:spPr>
        </p:pic>
      </p:grpSp>
      <p:sp>
        <p:nvSpPr>
          <p:cNvPr id="18" name="TextBox 3"/>
          <p:cNvSpPr txBox="1"/>
          <p:nvPr/>
        </p:nvSpPr>
        <p:spPr>
          <a:xfrm>
            <a:off x="347079" y="1410502"/>
            <a:ext cx="7632848" cy="212365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400" b="1" dirty="0" smtClean="0">
                <a:solidFill>
                  <a:srgbClr val="487E16"/>
                </a:solidFill>
                <a:latin typeface="+mj-lt"/>
              </a:rPr>
              <a:t>Remember:</a:t>
            </a:r>
          </a:p>
          <a:p>
            <a:endParaRPr lang="en-GB" b="1" dirty="0">
              <a:solidFill>
                <a:srgbClr val="487E16"/>
              </a:solidFill>
              <a:latin typeface="+mj-lt"/>
            </a:endParaRPr>
          </a:p>
          <a:p>
            <a:pPr marL="285750" indent="-285750">
              <a:buFont typeface="Arial" panose="020B0604020202020204" pitchFamily="34" charset="0"/>
              <a:buChar char="•"/>
            </a:pPr>
            <a:r>
              <a:rPr lang="en-GB" b="1" dirty="0" smtClean="0">
                <a:solidFill>
                  <a:srgbClr val="487E16"/>
                </a:solidFill>
                <a:latin typeface="+mj-lt"/>
              </a:rPr>
              <a:t>Follow and stick to the rules.</a:t>
            </a:r>
          </a:p>
          <a:p>
            <a:endParaRPr lang="en-GB" b="1" dirty="0">
              <a:solidFill>
                <a:srgbClr val="487E16"/>
              </a:solidFill>
              <a:latin typeface="+mj-lt"/>
            </a:endParaRPr>
          </a:p>
          <a:p>
            <a:pPr marL="285750" indent="-285750">
              <a:buFont typeface="Arial" panose="020B0604020202020204" pitchFamily="34" charset="0"/>
              <a:buChar char="•"/>
            </a:pPr>
            <a:r>
              <a:rPr lang="en-GB" b="1" dirty="0" smtClean="0">
                <a:solidFill>
                  <a:srgbClr val="487E16"/>
                </a:solidFill>
                <a:latin typeface="+mj-lt"/>
              </a:rPr>
              <a:t>Look after yourself and also your work colleagues.</a:t>
            </a:r>
          </a:p>
          <a:p>
            <a:endParaRPr lang="en-GB" b="1" dirty="0">
              <a:solidFill>
                <a:srgbClr val="487E16"/>
              </a:solidFill>
              <a:latin typeface="+mj-lt"/>
            </a:endParaRPr>
          </a:p>
          <a:p>
            <a:pPr marL="285750" indent="-285750">
              <a:buFont typeface="Arial" panose="020B0604020202020204" pitchFamily="34" charset="0"/>
              <a:buChar char="•"/>
            </a:pPr>
            <a:r>
              <a:rPr lang="en-GB" b="1" dirty="0" smtClean="0">
                <a:solidFill>
                  <a:srgbClr val="487E16"/>
                </a:solidFill>
                <a:latin typeface="+mj-lt"/>
              </a:rPr>
              <a:t>Always challenge an unsafe act or practice.</a:t>
            </a:r>
          </a:p>
        </p:txBody>
      </p:sp>
      <p:pic>
        <p:nvPicPr>
          <p:cNvPr id="39" name="Picture 3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61614" y="114650"/>
            <a:ext cx="1329714" cy="900893"/>
          </a:xfrm>
          <a:prstGeom prst="rect">
            <a:avLst/>
          </a:prstGeom>
        </p:spPr>
      </p:pic>
    </p:spTree>
    <p:extLst>
      <p:ext uri="{BB962C8B-B14F-4D97-AF65-F5344CB8AC3E}">
        <p14:creationId xmlns:p14="http://schemas.microsoft.com/office/powerpoint/2010/main" val="1616359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amond(in)">
                                      <p:cBhvr>
                                        <p:cTn id="7"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5" descr="3bbd657e-4383-4c9f-b857-406af7770ea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844" y="1529388"/>
            <a:ext cx="1329125" cy="579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cid:image001.jpg@01CA0625.BDEF3E9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61961" y="317735"/>
            <a:ext cx="1332811" cy="877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92471" y="1626569"/>
            <a:ext cx="1178275" cy="1023977"/>
          </a:xfrm>
          <a:prstGeom prst="rect">
            <a:avLst/>
          </a:prstGeom>
        </p:spPr>
      </p:pic>
      <p:pic>
        <p:nvPicPr>
          <p:cNvPr id="9" name="Picture 3" descr="114111608252800223@uk-mta-1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0237" y="354051"/>
            <a:ext cx="1024548" cy="105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34282" y="1568203"/>
            <a:ext cx="872246" cy="628429"/>
          </a:xfrm>
          <a:prstGeom prst="rect">
            <a:avLst/>
          </a:prstGeom>
        </p:spPr>
      </p:pic>
      <p:pic>
        <p:nvPicPr>
          <p:cNvPr id="3" name="Picture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762729" y="1568203"/>
            <a:ext cx="1834656" cy="603465"/>
          </a:xfrm>
          <a:prstGeom prst="rect">
            <a:avLst/>
          </a:prstGeom>
        </p:spPr>
      </p:pic>
      <p:pic>
        <p:nvPicPr>
          <p:cNvPr id="13" name="Picture 1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48345" y="2286493"/>
            <a:ext cx="725162" cy="798730"/>
          </a:xfrm>
          <a:prstGeom prst="rect">
            <a:avLst/>
          </a:prstGeom>
        </p:spPr>
      </p:pic>
      <p:pic>
        <p:nvPicPr>
          <p:cNvPr id="19458" name="Picture 3" descr="powerteam - new logo - 18 Feb 1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469568" y="2472977"/>
            <a:ext cx="1660859" cy="276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939937" y="1626569"/>
            <a:ext cx="1781018" cy="481991"/>
          </a:xfrm>
          <a:prstGeom prst="rect">
            <a:avLst/>
          </a:prstGeom>
        </p:spPr>
      </p:pic>
      <p:pic>
        <p:nvPicPr>
          <p:cNvPr id="16" name="Picture 15" descr="C:\Users\kharris\AppData\Local\Microsoft\Windows\Temporary Internet Files\Content.Outlook\LFEIZXHC\CLC Transmission Services Logo.jpg"/>
          <p:cNvPicPr/>
          <p:nvPr/>
        </p:nvPicPr>
        <p:blipFill>
          <a:blip r:embed="rId12" cstate="print"/>
          <a:srcRect/>
          <a:stretch>
            <a:fillRect/>
          </a:stretch>
        </p:blipFill>
        <p:spPr bwMode="auto">
          <a:xfrm>
            <a:off x="2371910" y="554294"/>
            <a:ext cx="1517033" cy="635687"/>
          </a:xfrm>
          <a:prstGeom prst="rect">
            <a:avLst/>
          </a:prstGeom>
          <a:noFill/>
          <a:ln w="9525">
            <a:noFill/>
            <a:miter lim="800000"/>
            <a:headEnd/>
            <a:tailEnd/>
          </a:ln>
        </p:spPr>
      </p:pic>
      <p:pic>
        <p:nvPicPr>
          <p:cNvPr id="15" name="Picture 2" descr="cid:image001.jpg@01D11CE7.C9138DA0"/>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883896" y="3952953"/>
            <a:ext cx="1171177" cy="489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9" name="Picture 3"/>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939937" y="2346000"/>
            <a:ext cx="1356166" cy="3855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60" name="Picture 4"/>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070405" y="3832596"/>
            <a:ext cx="1799915" cy="7299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61" name="Picture 5"/>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448345" y="3203788"/>
            <a:ext cx="1473251" cy="205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62" name="Picture 5" descr="cid:image002.png@01D0D4DE.791C7240"/>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892935" y="2871829"/>
            <a:ext cx="1577348" cy="638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3" name="Picture 7" descr="d:\users\DL021029\Desktop\Temp\Working at Heights Logos\Voltcom.JP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135940" y="2917918"/>
            <a:ext cx="1667007" cy="59207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id:image002.jpg@01D1F864.3BEFBBC0"/>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41904" y="3952953"/>
            <a:ext cx="3041650"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7542773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 name="TextBox 16"/>
          <p:cNvSpPr txBox="1"/>
          <p:nvPr/>
        </p:nvSpPr>
        <p:spPr>
          <a:xfrm>
            <a:off x="355819" y="1064523"/>
            <a:ext cx="8657313" cy="5016758"/>
          </a:xfrm>
          <a:prstGeom prst="rect">
            <a:avLst/>
          </a:prstGeom>
          <a:noFill/>
        </p:spPr>
        <p:txBody>
          <a:bodyPr wrap="square" rtlCol="0">
            <a:spAutoFit/>
          </a:bodyPr>
          <a:lstStyle/>
          <a:p>
            <a:pPr algn="ctr"/>
            <a:r>
              <a:rPr lang="en-GB" sz="1800" b="1" dirty="0" smtClean="0">
                <a:solidFill>
                  <a:srgbClr val="487E16"/>
                </a:solidFill>
              </a:rPr>
              <a:t>Transmission OHL W@H Safety Forum</a:t>
            </a:r>
          </a:p>
          <a:p>
            <a:endParaRPr lang="en-GB" sz="1600" dirty="0">
              <a:solidFill>
                <a:srgbClr val="487E16"/>
              </a:solidFill>
            </a:endParaRPr>
          </a:p>
          <a:p>
            <a:pPr marL="285750" indent="-285750">
              <a:buFont typeface="Arial" panose="020B0604020202020204" pitchFamily="34" charset="0"/>
              <a:buChar char="•"/>
            </a:pPr>
            <a:r>
              <a:rPr lang="en-GB" sz="1600" dirty="0" smtClean="0"/>
              <a:t>Forum </a:t>
            </a:r>
            <a:r>
              <a:rPr lang="en-GB" sz="1600" dirty="0"/>
              <a:t>established 2014 with main transmission line contractors, </a:t>
            </a:r>
            <a:r>
              <a:rPr lang="en-GB" sz="1600" dirty="0" smtClean="0"/>
              <a:t>agreed </a:t>
            </a:r>
            <a:r>
              <a:rPr lang="en-GB" sz="1600" dirty="0"/>
              <a:t>that falling objects posed the most significant danger to staff and site operatives.</a:t>
            </a:r>
          </a:p>
          <a:p>
            <a:pPr marL="285750" indent="-285750">
              <a:buFont typeface="Arial" panose="020B0604020202020204" pitchFamily="34" charset="0"/>
              <a:buChar char="•"/>
            </a:pPr>
            <a:endParaRPr lang="en-GB" sz="1600" dirty="0"/>
          </a:p>
          <a:p>
            <a:pPr marL="285750" indent="-285750">
              <a:buFont typeface="Arial" panose="020B0604020202020204" pitchFamily="34" charset="0"/>
              <a:buChar char="•"/>
            </a:pPr>
            <a:r>
              <a:rPr lang="en-GB" sz="1600" dirty="0"/>
              <a:t>Initiatives implemented including danger zone control / tool tethering and rolled out during briefing of safety critical rules in Jan 2015.</a:t>
            </a:r>
          </a:p>
          <a:p>
            <a:pPr marL="285750" indent="-285750">
              <a:buFont typeface="Arial" panose="020B0604020202020204" pitchFamily="34" charset="0"/>
              <a:buChar char="•"/>
            </a:pPr>
            <a:endParaRPr lang="en-GB" sz="1600" dirty="0"/>
          </a:p>
          <a:p>
            <a:pPr marL="285750" indent="-285750">
              <a:buFont typeface="Arial" panose="020B0604020202020204" pitchFamily="34" charset="0"/>
              <a:buChar char="•"/>
            </a:pPr>
            <a:r>
              <a:rPr lang="en-GB" sz="1600" dirty="0"/>
              <a:t>Consistent approach introduced across all transmission overhead line contractors working for </a:t>
            </a:r>
            <a:r>
              <a:rPr lang="en-GB" sz="1600" dirty="0" smtClean="0"/>
              <a:t>SPEN </a:t>
            </a:r>
            <a:r>
              <a:rPr lang="en-GB" sz="1600" dirty="0"/>
              <a:t>/ SSE.</a:t>
            </a:r>
          </a:p>
          <a:p>
            <a:pPr marL="285750" indent="-285750">
              <a:buFont typeface="Arial" panose="020B0604020202020204" pitchFamily="34" charset="0"/>
              <a:buChar char="•"/>
            </a:pPr>
            <a:endParaRPr lang="en-GB" sz="1600" dirty="0"/>
          </a:p>
          <a:p>
            <a:pPr marL="285750" indent="-285750">
              <a:buFont typeface="Arial" panose="020B0604020202020204" pitchFamily="34" charset="0"/>
              <a:buChar char="•"/>
            </a:pPr>
            <a:r>
              <a:rPr lang="en-GB" sz="1600" dirty="0"/>
              <a:t>Anonymous survey of UK transmission OHL line teams undertaken to obtain data in 2014 and post introduction of initiatives 2015.</a:t>
            </a:r>
          </a:p>
          <a:p>
            <a:pPr marL="285750" indent="-285750">
              <a:buFont typeface="Arial" panose="020B0604020202020204" pitchFamily="34" charset="0"/>
              <a:buChar char="•"/>
            </a:pPr>
            <a:endParaRPr lang="en-GB" sz="1600" dirty="0"/>
          </a:p>
          <a:p>
            <a:pPr marL="285750" indent="-285750">
              <a:buFont typeface="Arial" panose="020B0604020202020204" pitchFamily="34" charset="0"/>
              <a:buChar char="•"/>
            </a:pPr>
            <a:r>
              <a:rPr lang="en-GB" sz="1600" dirty="0"/>
              <a:t>Exceptions to key safety critical rules refreshed by forum in 2015.</a:t>
            </a:r>
          </a:p>
          <a:p>
            <a:pPr marL="285750" indent="-285750">
              <a:buFont typeface="Arial" panose="020B0604020202020204" pitchFamily="34" charset="0"/>
              <a:buChar char="•"/>
            </a:pPr>
            <a:endParaRPr lang="en-GB" sz="1600" dirty="0"/>
          </a:p>
          <a:p>
            <a:r>
              <a:rPr lang="en-GB" sz="1600" b="1" dirty="0"/>
              <a:t> </a:t>
            </a:r>
            <a:r>
              <a:rPr lang="en-GB" sz="1600" b="1" dirty="0" smtClean="0"/>
              <a:t>    Results</a:t>
            </a:r>
            <a:endParaRPr lang="en-GB" sz="1600" b="1" dirty="0"/>
          </a:p>
          <a:p>
            <a:pPr marL="285750" indent="-285750">
              <a:buFont typeface="Arial" panose="020B0604020202020204" pitchFamily="34" charset="0"/>
              <a:buChar char="•"/>
            </a:pPr>
            <a:r>
              <a:rPr lang="en-GB" sz="1600" b="1" dirty="0"/>
              <a:t>Significant reduction in objects dropped over previous year survey</a:t>
            </a:r>
            <a:r>
              <a:rPr lang="en-GB" sz="1600" b="1" dirty="0" smtClean="0"/>
              <a:t>.</a:t>
            </a:r>
            <a:endParaRPr lang="en-GB" sz="1600" b="1" dirty="0"/>
          </a:p>
          <a:p>
            <a:pPr marL="285750" indent="-285750">
              <a:buFont typeface="Arial" panose="020B0604020202020204" pitchFamily="34" charset="0"/>
              <a:buChar char="•"/>
            </a:pPr>
            <a:r>
              <a:rPr lang="en-GB" sz="1600" b="1" dirty="0"/>
              <a:t>70% reduction in high impact objects dropped over previous survey.</a:t>
            </a:r>
          </a:p>
          <a:p>
            <a:endParaRPr lang="en-GB" sz="1600"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80955" y="79962"/>
            <a:ext cx="1541383" cy="1044301"/>
          </a:xfrm>
          <a:prstGeom prst="rect">
            <a:avLst/>
          </a:prstGeom>
        </p:spPr>
      </p:pic>
    </p:spTree>
    <p:extLst>
      <p:ext uri="{BB962C8B-B14F-4D97-AF65-F5344CB8AC3E}">
        <p14:creationId xmlns:p14="http://schemas.microsoft.com/office/powerpoint/2010/main" val="79861598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30" name="Table 29"/>
          <p:cNvGraphicFramePr>
            <a:graphicFrameLocks noGrp="1"/>
          </p:cNvGraphicFramePr>
          <p:nvPr>
            <p:extLst>
              <p:ext uri="{D42A27DB-BD31-4B8C-83A1-F6EECF244321}">
                <p14:modId xmlns:p14="http://schemas.microsoft.com/office/powerpoint/2010/main" val="2868086210"/>
              </p:ext>
            </p:extLst>
          </p:nvPr>
        </p:nvGraphicFramePr>
        <p:xfrm>
          <a:off x="405461" y="1121835"/>
          <a:ext cx="8352928" cy="4795450"/>
        </p:xfrm>
        <a:graphic>
          <a:graphicData uri="http://schemas.openxmlformats.org/drawingml/2006/table">
            <a:tbl>
              <a:tblPr>
                <a:tableStyleId>{5C22544A-7EE6-4342-B048-85BDC9FD1C3A}</a:tableStyleId>
              </a:tblPr>
              <a:tblGrid>
                <a:gridCol w="4164397"/>
                <a:gridCol w="2274997"/>
                <a:gridCol w="1913534"/>
              </a:tblGrid>
              <a:tr h="437804">
                <a:tc>
                  <a:txBody>
                    <a:bodyPr/>
                    <a:lstStyle/>
                    <a:p>
                      <a:pPr algn="l" fontAlgn="ctr"/>
                      <a:r>
                        <a:rPr lang="en-GB" sz="1600" b="1" u="none" strike="noStrike" dirty="0">
                          <a:solidFill>
                            <a:schemeClr val="tx1"/>
                          </a:solidFill>
                          <a:effectLst/>
                        </a:rPr>
                        <a:t>Summary of Objects Dropped </a:t>
                      </a:r>
                      <a:endParaRPr lang="en-GB" sz="1600" b="1" u="none" strike="noStrike" dirty="0" smtClean="0">
                        <a:solidFill>
                          <a:schemeClr val="tx1"/>
                        </a:solidFill>
                        <a:effectLst/>
                      </a:endParaRPr>
                    </a:p>
                  </a:txBody>
                  <a:tcPr marL="0" marR="0" marT="0" marB="0" anchor="ctr"/>
                </a:tc>
                <a:tc>
                  <a:txBody>
                    <a:bodyPr/>
                    <a:lstStyle/>
                    <a:p>
                      <a:pPr algn="ctr" fontAlgn="ctr"/>
                      <a:r>
                        <a:rPr lang="en-GB" sz="1600" b="1" i="0" u="none" strike="noStrike" dirty="0" smtClean="0">
                          <a:solidFill>
                            <a:schemeClr val="tx1"/>
                          </a:solidFill>
                          <a:effectLst/>
                          <a:latin typeface="Arial"/>
                        </a:rPr>
                        <a:t>2014</a:t>
                      </a:r>
                      <a:endParaRPr lang="en-GB" sz="1600" b="1" i="0" u="none" strike="noStrike" dirty="0">
                        <a:solidFill>
                          <a:schemeClr val="tx1"/>
                        </a:solidFill>
                        <a:effectLst/>
                        <a:latin typeface="Arial"/>
                      </a:endParaRPr>
                    </a:p>
                  </a:txBody>
                  <a:tcPr marL="0" marR="0" marT="0" marB="0" anchor="ctr"/>
                </a:tc>
                <a:tc>
                  <a:txBody>
                    <a:bodyPr/>
                    <a:lstStyle/>
                    <a:p>
                      <a:pPr algn="ctr" fontAlgn="ctr"/>
                      <a:r>
                        <a:rPr lang="en-GB" sz="1600" b="1" i="0" u="none" strike="noStrike" dirty="0" smtClean="0">
                          <a:solidFill>
                            <a:schemeClr val="tx1"/>
                          </a:solidFill>
                          <a:effectLst/>
                          <a:latin typeface="Arial"/>
                        </a:rPr>
                        <a:t>2015</a:t>
                      </a:r>
                      <a:endParaRPr lang="en-GB" sz="1600" b="1" i="0" u="none" strike="noStrike" dirty="0">
                        <a:solidFill>
                          <a:schemeClr val="tx1"/>
                        </a:solidFill>
                        <a:effectLst/>
                        <a:latin typeface="Arial"/>
                      </a:endParaRPr>
                    </a:p>
                  </a:txBody>
                  <a:tcPr marL="0" marR="0" marT="0" marB="0" anchor="ctr"/>
                </a:tc>
              </a:tr>
              <a:tr h="644940">
                <a:tc>
                  <a:txBody>
                    <a:bodyPr/>
                    <a:lstStyle/>
                    <a:p>
                      <a:pPr algn="l" fontAlgn="ctr"/>
                      <a:r>
                        <a:rPr lang="en-GB" sz="1600" b="0" u="none" strike="noStrike" dirty="0" smtClean="0">
                          <a:solidFill>
                            <a:schemeClr val="tx1"/>
                          </a:solidFill>
                          <a:effectLst/>
                        </a:rPr>
                        <a:t>Washers </a:t>
                      </a:r>
                      <a:r>
                        <a:rPr lang="en-GB" sz="1600" b="0" u="none" strike="noStrike" dirty="0">
                          <a:solidFill>
                            <a:schemeClr val="tx1"/>
                          </a:solidFill>
                          <a:effectLst/>
                        </a:rPr>
                        <a:t>/ Split Pins/ Lashings / </a:t>
                      </a:r>
                      <a:r>
                        <a:rPr lang="en-GB" sz="1600" b="0" u="none" strike="noStrike" dirty="0" smtClean="0">
                          <a:solidFill>
                            <a:schemeClr val="tx1"/>
                          </a:solidFill>
                          <a:effectLst/>
                        </a:rPr>
                        <a:t>Pens</a:t>
                      </a:r>
                    </a:p>
                    <a:p>
                      <a:pPr algn="l" fontAlgn="ctr"/>
                      <a:r>
                        <a:rPr lang="en-GB" sz="1600" b="0" u="none" strike="noStrike" dirty="0" smtClean="0">
                          <a:solidFill>
                            <a:schemeClr val="tx1"/>
                          </a:solidFill>
                          <a:effectLst/>
                        </a:rPr>
                        <a:t>Scotch </a:t>
                      </a:r>
                      <a:r>
                        <a:rPr lang="en-GB" sz="1600" b="0" u="none" strike="noStrike" dirty="0">
                          <a:solidFill>
                            <a:schemeClr val="tx1"/>
                          </a:solidFill>
                          <a:effectLst/>
                        </a:rPr>
                        <a:t>Tape and </a:t>
                      </a:r>
                      <a:r>
                        <a:rPr lang="en-GB" sz="1600" b="0" u="none" strike="noStrike" dirty="0" smtClean="0">
                          <a:solidFill>
                            <a:schemeClr val="tx1"/>
                          </a:solidFill>
                          <a:effectLst/>
                        </a:rPr>
                        <a:t>Nuts</a:t>
                      </a:r>
                      <a:endParaRPr lang="en-GB" sz="1600" b="0" i="0" u="none" strike="noStrike" dirty="0">
                        <a:solidFill>
                          <a:schemeClr val="tx1"/>
                        </a:solidFill>
                        <a:effectLst/>
                        <a:latin typeface="Arial"/>
                      </a:endParaRPr>
                    </a:p>
                  </a:txBody>
                  <a:tcPr marL="0" marR="0" marT="0" marB="0" anchor="ctr"/>
                </a:tc>
                <a:tc>
                  <a:txBody>
                    <a:bodyPr/>
                    <a:lstStyle/>
                    <a:p>
                      <a:pPr algn="ctr" fontAlgn="ctr"/>
                      <a:r>
                        <a:rPr lang="en-GB" sz="1600" b="0" u="none" strike="noStrike" dirty="0" smtClean="0">
                          <a:solidFill>
                            <a:schemeClr val="tx1"/>
                          </a:solidFill>
                          <a:effectLst/>
                        </a:rPr>
                        <a:t>126</a:t>
                      </a:r>
                      <a:endParaRPr lang="en-GB" sz="1600" b="0" i="0" u="none" strike="noStrike" dirty="0">
                        <a:solidFill>
                          <a:schemeClr val="tx1"/>
                        </a:solidFill>
                        <a:effectLst/>
                        <a:latin typeface="Arial"/>
                      </a:endParaRPr>
                    </a:p>
                  </a:txBody>
                  <a:tcPr marL="0" marR="0" marT="0" marB="0" anchor="ctr"/>
                </a:tc>
                <a:tc>
                  <a:txBody>
                    <a:bodyPr/>
                    <a:lstStyle/>
                    <a:p>
                      <a:pPr algn="ctr" fontAlgn="ctr"/>
                      <a:r>
                        <a:rPr lang="en-GB" sz="1600" b="0" i="0" u="none" strike="noStrike" dirty="0" smtClean="0">
                          <a:solidFill>
                            <a:schemeClr val="tx1"/>
                          </a:solidFill>
                          <a:effectLst/>
                          <a:latin typeface="Arial"/>
                        </a:rPr>
                        <a:t>62</a:t>
                      </a:r>
                      <a:endParaRPr lang="en-GB" sz="1600" b="0" i="0" u="none" strike="noStrike" dirty="0">
                        <a:solidFill>
                          <a:schemeClr val="tx1"/>
                        </a:solidFill>
                        <a:effectLst/>
                        <a:latin typeface="Arial"/>
                      </a:endParaRPr>
                    </a:p>
                  </a:txBody>
                  <a:tcPr marL="0" marR="0" marT="0" marB="0" anchor="ctr"/>
                </a:tc>
              </a:tr>
              <a:tr h="690407">
                <a:tc>
                  <a:txBody>
                    <a:bodyPr/>
                    <a:lstStyle/>
                    <a:p>
                      <a:pPr algn="l" fontAlgn="ctr"/>
                      <a:r>
                        <a:rPr lang="en-GB" sz="1600" b="0" u="none" strike="noStrike" dirty="0" smtClean="0">
                          <a:solidFill>
                            <a:schemeClr val="tx1"/>
                          </a:solidFill>
                          <a:effectLst/>
                        </a:rPr>
                        <a:t>Bolts </a:t>
                      </a:r>
                      <a:r>
                        <a:rPr lang="en-GB" sz="1600" b="0" u="none" strike="noStrike" dirty="0">
                          <a:solidFill>
                            <a:schemeClr val="tx1"/>
                          </a:solidFill>
                          <a:effectLst/>
                        </a:rPr>
                        <a:t>/ Dowel Pins / Earth </a:t>
                      </a:r>
                      <a:r>
                        <a:rPr lang="en-GB" sz="1600" b="0" u="none" strike="noStrike" dirty="0" smtClean="0">
                          <a:solidFill>
                            <a:schemeClr val="tx1"/>
                          </a:solidFill>
                          <a:effectLst/>
                        </a:rPr>
                        <a:t>Braids</a:t>
                      </a:r>
                      <a:endParaRPr lang="en-GB" sz="1600" b="0" i="0" u="none" strike="noStrike" dirty="0">
                        <a:solidFill>
                          <a:schemeClr val="tx1"/>
                        </a:solidFill>
                        <a:effectLst/>
                        <a:latin typeface="Arial"/>
                      </a:endParaRPr>
                    </a:p>
                  </a:txBody>
                  <a:tcPr marL="0" marR="0" marT="0" marB="0" anchor="ctr"/>
                </a:tc>
                <a:tc>
                  <a:txBody>
                    <a:bodyPr/>
                    <a:lstStyle/>
                    <a:p>
                      <a:pPr algn="ctr" fontAlgn="ctr"/>
                      <a:r>
                        <a:rPr lang="en-GB" sz="1600" b="0" u="none" strike="noStrike" dirty="0" smtClean="0">
                          <a:solidFill>
                            <a:schemeClr val="tx1"/>
                          </a:solidFill>
                          <a:effectLst/>
                        </a:rPr>
                        <a:t>60</a:t>
                      </a:r>
                      <a:endParaRPr lang="en-GB" sz="1600" b="0" i="0" u="none" strike="noStrike" dirty="0">
                        <a:solidFill>
                          <a:schemeClr val="tx1"/>
                        </a:solidFill>
                        <a:effectLst/>
                        <a:latin typeface="Arial"/>
                      </a:endParaRPr>
                    </a:p>
                  </a:txBody>
                  <a:tcPr marL="0" marR="0" marT="0" marB="0" anchor="ctr"/>
                </a:tc>
                <a:tc>
                  <a:txBody>
                    <a:bodyPr/>
                    <a:lstStyle/>
                    <a:p>
                      <a:pPr algn="ctr" fontAlgn="ctr"/>
                      <a:r>
                        <a:rPr lang="en-GB" sz="1600" b="0" i="0" u="none" strike="noStrike" dirty="0" smtClean="0">
                          <a:solidFill>
                            <a:schemeClr val="tx1"/>
                          </a:solidFill>
                          <a:effectLst/>
                          <a:latin typeface="Arial"/>
                        </a:rPr>
                        <a:t>16</a:t>
                      </a:r>
                      <a:endParaRPr lang="en-GB" sz="1600" b="0" i="0" u="none" strike="noStrike" dirty="0">
                        <a:solidFill>
                          <a:schemeClr val="tx1"/>
                        </a:solidFill>
                        <a:effectLst/>
                        <a:latin typeface="Arial"/>
                      </a:endParaRPr>
                    </a:p>
                  </a:txBody>
                  <a:tcPr marL="0" marR="0" marT="0" marB="0" anchor="ctr"/>
                </a:tc>
              </a:tr>
              <a:tr h="690407">
                <a:tc>
                  <a:txBody>
                    <a:bodyPr/>
                    <a:lstStyle/>
                    <a:p>
                      <a:pPr algn="l" fontAlgn="ctr"/>
                      <a:r>
                        <a:rPr lang="en-GB" sz="1600" b="0" u="none" strike="noStrike" dirty="0" smtClean="0">
                          <a:solidFill>
                            <a:schemeClr val="tx1"/>
                          </a:solidFill>
                          <a:effectLst/>
                        </a:rPr>
                        <a:t>Conductor </a:t>
                      </a:r>
                      <a:r>
                        <a:rPr lang="en-GB" sz="1600" b="0" u="none" strike="noStrike" dirty="0">
                          <a:solidFill>
                            <a:schemeClr val="tx1"/>
                          </a:solidFill>
                          <a:effectLst/>
                        </a:rPr>
                        <a:t>Shoes / Vibration Dampers / Spacer </a:t>
                      </a:r>
                      <a:r>
                        <a:rPr lang="en-GB" sz="1600" b="0" u="none" strike="noStrike" dirty="0" smtClean="0">
                          <a:solidFill>
                            <a:schemeClr val="tx1"/>
                          </a:solidFill>
                          <a:effectLst/>
                        </a:rPr>
                        <a:t>Dampers </a:t>
                      </a:r>
                      <a:r>
                        <a:rPr lang="en-GB" sz="1600" b="0" u="none" strike="noStrike" dirty="0">
                          <a:solidFill>
                            <a:schemeClr val="tx1"/>
                          </a:solidFill>
                          <a:effectLst/>
                        </a:rPr>
                        <a:t>/ Bonding Spacers / </a:t>
                      </a:r>
                      <a:r>
                        <a:rPr lang="en-GB" sz="1600" b="0" u="none" strike="noStrike" dirty="0" smtClean="0">
                          <a:solidFill>
                            <a:schemeClr val="tx1"/>
                          </a:solidFill>
                          <a:effectLst/>
                        </a:rPr>
                        <a:t>Lugs</a:t>
                      </a:r>
                      <a:endParaRPr lang="en-GB" sz="1600" b="0" i="0" u="none" strike="noStrike" dirty="0">
                        <a:solidFill>
                          <a:schemeClr val="tx1"/>
                        </a:solidFill>
                        <a:effectLst/>
                        <a:latin typeface="Arial"/>
                      </a:endParaRPr>
                    </a:p>
                  </a:txBody>
                  <a:tcPr marL="0" marR="0" marT="0" marB="0" anchor="ctr"/>
                </a:tc>
                <a:tc>
                  <a:txBody>
                    <a:bodyPr/>
                    <a:lstStyle/>
                    <a:p>
                      <a:pPr algn="ctr" fontAlgn="ctr"/>
                      <a:r>
                        <a:rPr lang="en-GB" sz="1600" b="0" u="none" strike="noStrike" dirty="0" smtClean="0">
                          <a:solidFill>
                            <a:schemeClr val="tx1"/>
                          </a:solidFill>
                          <a:effectLst/>
                        </a:rPr>
                        <a:t>26</a:t>
                      </a:r>
                      <a:endParaRPr lang="en-GB" sz="1600" b="0" i="0" u="none" strike="noStrike" dirty="0">
                        <a:solidFill>
                          <a:schemeClr val="tx1"/>
                        </a:solidFill>
                        <a:effectLst/>
                        <a:latin typeface="Arial"/>
                      </a:endParaRPr>
                    </a:p>
                  </a:txBody>
                  <a:tcPr marL="0" marR="0" marT="0" marB="0" anchor="ctr"/>
                </a:tc>
                <a:tc>
                  <a:txBody>
                    <a:bodyPr/>
                    <a:lstStyle/>
                    <a:p>
                      <a:pPr algn="ctr" fontAlgn="ctr"/>
                      <a:r>
                        <a:rPr lang="en-GB" sz="1600" b="0" i="0" u="none" strike="noStrike" dirty="0" smtClean="0">
                          <a:solidFill>
                            <a:schemeClr val="tx1"/>
                          </a:solidFill>
                          <a:effectLst/>
                          <a:latin typeface="Arial"/>
                        </a:rPr>
                        <a:t>4</a:t>
                      </a:r>
                      <a:endParaRPr lang="en-GB" sz="1600" b="0" i="0" u="none" strike="noStrike" dirty="0">
                        <a:solidFill>
                          <a:schemeClr val="tx1"/>
                        </a:solidFill>
                        <a:effectLst/>
                        <a:latin typeface="Arial"/>
                      </a:endParaRPr>
                    </a:p>
                  </a:txBody>
                  <a:tcPr marL="0" marR="0" marT="0" marB="0" anchor="ctr"/>
                </a:tc>
              </a:tr>
              <a:tr h="617733">
                <a:tc>
                  <a:txBody>
                    <a:bodyPr/>
                    <a:lstStyle/>
                    <a:p>
                      <a:pPr algn="l" fontAlgn="ctr"/>
                      <a:r>
                        <a:rPr lang="sv-SE" sz="1600" b="0" u="none" strike="noStrike" dirty="0" smtClean="0">
                          <a:solidFill>
                            <a:schemeClr val="tx1"/>
                          </a:solidFill>
                          <a:effectLst/>
                        </a:rPr>
                        <a:t>Socket </a:t>
                      </a:r>
                      <a:r>
                        <a:rPr lang="sv-SE" sz="1600" b="0" u="none" strike="noStrike" dirty="0">
                          <a:solidFill>
                            <a:schemeClr val="tx1"/>
                          </a:solidFill>
                          <a:effectLst/>
                        </a:rPr>
                        <a:t>/ Adjustable Spanner / </a:t>
                      </a:r>
                      <a:r>
                        <a:rPr lang="sv-SE" sz="1600" b="0" u="none" strike="noStrike" dirty="0" smtClean="0">
                          <a:solidFill>
                            <a:schemeClr val="tx1"/>
                          </a:solidFill>
                          <a:effectLst/>
                        </a:rPr>
                        <a:t>Podger</a:t>
                      </a:r>
                      <a:endParaRPr lang="sv-SE" sz="1600" b="0" i="0" u="none" strike="noStrike" dirty="0">
                        <a:solidFill>
                          <a:schemeClr val="tx1"/>
                        </a:solidFill>
                        <a:effectLst/>
                        <a:latin typeface="Arial"/>
                      </a:endParaRPr>
                    </a:p>
                  </a:txBody>
                  <a:tcPr marL="0" marR="0" marT="0" marB="0" anchor="ctr"/>
                </a:tc>
                <a:tc>
                  <a:txBody>
                    <a:bodyPr/>
                    <a:lstStyle/>
                    <a:p>
                      <a:pPr algn="ctr" fontAlgn="ctr"/>
                      <a:r>
                        <a:rPr lang="sv-SE" sz="1600" b="0" u="none" strike="noStrike" dirty="0" smtClean="0">
                          <a:solidFill>
                            <a:schemeClr val="tx1"/>
                          </a:solidFill>
                          <a:effectLst/>
                        </a:rPr>
                        <a:t>42</a:t>
                      </a:r>
                      <a:endParaRPr lang="sv-SE" sz="1600" b="0" i="0" u="none" strike="noStrike" dirty="0">
                        <a:solidFill>
                          <a:schemeClr val="tx1"/>
                        </a:solidFill>
                        <a:effectLst/>
                        <a:latin typeface="Arial"/>
                      </a:endParaRPr>
                    </a:p>
                  </a:txBody>
                  <a:tcPr marL="0" marR="0" marT="0" marB="0" anchor="ctr"/>
                </a:tc>
                <a:tc>
                  <a:txBody>
                    <a:bodyPr/>
                    <a:lstStyle/>
                    <a:p>
                      <a:pPr algn="ctr" fontAlgn="ctr"/>
                      <a:r>
                        <a:rPr lang="sv-SE" sz="1600" b="0" i="0" u="none" strike="noStrike" dirty="0" smtClean="0">
                          <a:solidFill>
                            <a:schemeClr val="tx1"/>
                          </a:solidFill>
                          <a:effectLst/>
                          <a:latin typeface="Arial"/>
                        </a:rPr>
                        <a:t>8</a:t>
                      </a:r>
                      <a:endParaRPr lang="sv-SE" sz="1600" b="0" i="0" u="none" strike="noStrike" dirty="0">
                        <a:solidFill>
                          <a:schemeClr val="tx1"/>
                        </a:solidFill>
                        <a:effectLst/>
                        <a:latin typeface="Arial"/>
                      </a:endParaRPr>
                    </a:p>
                  </a:txBody>
                  <a:tcPr marL="0" marR="0" marT="0" marB="0" anchor="ctr"/>
                </a:tc>
              </a:tr>
              <a:tr h="690407">
                <a:tc>
                  <a:txBody>
                    <a:bodyPr/>
                    <a:lstStyle/>
                    <a:p>
                      <a:pPr algn="l" fontAlgn="ctr"/>
                      <a:r>
                        <a:rPr lang="sv-SE" sz="1600" b="0" u="none" strike="noStrike" dirty="0" smtClean="0">
                          <a:solidFill>
                            <a:schemeClr val="tx1"/>
                          </a:solidFill>
                          <a:effectLst/>
                        </a:rPr>
                        <a:t>Arcing </a:t>
                      </a:r>
                      <a:r>
                        <a:rPr lang="sv-SE" sz="1600" b="0" u="none" strike="noStrike" dirty="0">
                          <a:solidFill>
                            <a:schemeClr val="tx1"/>
                          </a:solidFill>
                          <a:effectLst/>
                        </a:rPr>
                        <a:t>h</a:t>
                      </a:r>
                      <a:r>
                        <a:rPr lang="sv-SE" sz="1600" b="0" u="none" strike="noStrike" dirty="0" smtClean="0">
                          <a:solidFill>
                            <a:schemeClr val="tx1"/>
                          </a:solidFill>
                          <a:effectLst/>
                        </a:rPr>
                        <a:t>orn </a:t>
                      </a:r>
                      <a:r>
                        <a:rPr lang="sv-SE" sz="1600" b="0" u="none" strike="noStrike" dirty="0">
                          <a:solidFill>
                            <a:schemeClr val="tx1"/>
                          </a:solidFill>
                          <a:effectLst/>
                        </a:rPr>
                        <a:t>/ </a:t>
                      </a:r>
                      <a:r>
                        <a:rPr lang="sv-SE" sz="1600" b="0" u="none" strike="noStrike" dirty="0" smtClean="0">
                          <a:solidFill>
                            <a:schemeClr val="tx1"/>
                          </a:solidFill>
                          <a:effectLst/>
                        </a:rPr>
                        <a:t>Platform </a:t>
                      </a:r>
                      <a:r>
                        <a:rPr lang="sv-SE" sz="1600" b="0" u="none" strike="noStrike" dirty="0">
                          <a:solidFill>
                            <a:schemeClr val="tx1"/>
                          </a:solidFill>
                          <a:effectLst/>
                        </a:rPr>
                        <a:t>/ R</a:t>
                      </a:r>
                      <a:r>
                        <a:rPr lang="sv-SE" sz="1600" b="0" u="none" strike="noStrike" dirty="0" smtClean="0">
                          <a:solidFill>
                            <a:schemeClr val="tx1"/>
                          </a:solidFill>
                          <a:effectLst/>
                        </a:rPr>
                        <a:t>unning Block</a:t>
                      </a:r>
                      <a:endParaRPr lang="sv-SE" sz="1600" b="0" i="0" u="none" strike="noStrike" dirty="0">
                        <a:solidFill>
                          <a:schemeClr val="tx1"/>
                        </a:solidFill>
                        <a:effectLst/>
                        <a:latin typeface="Arial"/>
                      </a:endParaRPr>
                    </a:p>
                  </a:txBody>
                  <a:tcPr marL="0" marR="0" marT="0" marB="0" anchor="ctr"/>
                </a:tc>
                <a:tc>
                  <a:txBody>
                    <a:bodyPr/>
                    <a:lstStyle/>
                    <a:p>
                      <a:pPr algn="ctr" fontAlgn="ctr"/>
                      <a:r>
                        <a:rPr lang="sv-SE" sz="1600" b="0" u="none" strike="noStrike" dirty="0" smtClean="0">
                          <a:solidFill>
                            <a:schemeClr val="tx1"/>
                          </a:solidFill>
                          <a:effectLst/>
                        </a:rPr>
                        <a:t>3</a:t>
                      </a:r>
                      <a:endParaRPr lang="sv-SE" sz="1600" b="0" i="0" u="none" strike="noStrike" dirty="0">
                        <a:solidFill>
                          <a:schemeClr val="tx1"/>
                        </a:solidFill>
                        <a:effectLst/>
                        <a:latin typeface="Arial"/>
                      </a:endParaRPr>
                    </a:p>
                  </a:txBody>
                  <a:tcPr marL="0" marR="0" marT="0" marB="0" anchor="ctr"/>
                </a:tc>
                <a:tc>
                  <a:txBody>
                    <a:bodyPr/>
                    <a:lstStyle/>
                    <a:p>
                      <a:pPr algn="ctr" fontAlgn="ctr"/>
                      <a:r>
                        <a:rPr lang="sv-SE" sz="1600" b="0" i="0" u="none" strike="noStrike" dirty="0" smtClean="0">
                          <a:solidFill>
                            <a:schemeClr val="tx1"/>
                          </a:solidFill>
                          <a:effectLst/>
                          <a:latin typeface="Arial"/>
                        </a:rPr>
                        <a:t>0</a:t>
                      </a:r>
                      <a:endParaRPr lang="sv-SE" sz="1600" b="0" i="0" u="none" strike="noStrike" dirty="0">
                        <a:solidFill>
                          <a:schemeClr val="tx1"/>
                        </a:solidFill>
                        <a:effectLst/>
                        <a:latin typeface="Arial"/>
                      </a:endParaRPr>
                    </a:p>
                  </a:txBody>
                  <a:tcPr marL="0" marR="0" marT="0" marB="0" anchor="ctr"/>
                </a:tc>
              </a:tr>
              <a:tr h="511876">
                <a:tc>
                  <a:txBody>
                    <a:bodyPr/>
                    <a:lstStyle/>
                    <a:p>
                      <a:pPr algn="l" fontAlgn="ctr"/>
                      <a:r>
                        <a:rPr lang="en-GB" sz="1600" b="0" u="none" strike="noStrike" dirty="0" smtClean="0">
                          <a:solidFill>
                            <a:schemeClr val="tx1"/>
                          </a:solidFill>
                          <a:effectLst/>
                        </a:rPr>
                        <a:t>Total </a:t>
                      </a:r>
                      <a:r>
                        <a:rPr lang="en-GB" sz="1600" b="0" u="none" strike="noStrike" dirty="0">
                          <a:solidFill>
                            <a:schemeClr val="tx1"/>
                          </a:solidFill>
                          <a:effectLst/>
                        </a:rPr>
                        <a:t>Items Dropped</a:t>
                      </a:r>
                      <a:endParaRPr lang="en-GB" sz="1600" b="0" i="0" u="none" strike="noStrike" dirty="0">
                        <a:solidFill>
                          <a:schemeClr val="tx1"/>
                        </a:solidFill>
                        <a:effectLst/>
                        <a:latin typeface="Arial"/>
                      </a:endParaRPr>
                    </a:p>
                  </a:txBody>
                  <a:tcPr marL="0" marR="0" marT="0" marB="0" anchor="ctr"/>
                </a:tc>
                <a:tc>
                  <a:txBody>
                    <a:bodyPr/>
                    <a:lstStyle/>
                    <a:p>
                      <a:pPr algn="ctr" fontAlgn="ctr"/>
                      <a:r>
                        <a:rPr lang="en-GB" sz="1600" b="0" i="0" u="none" strike="noStrike" dirty="0" smtClean="0">
                          <a:solidFill>
                            <a:schemeClr val="tx1"/>
                          </a:solidFill>
                          <a:effectLst/>
                          <a:latin typeface="Arial"/>
                        </a:rPr>
                        <a:t>277</a:t>
                      </a:r>
                      <a:endParaRPr lang="en-GB" sz="1600" b="0" i="0" u="none" strike="noStrike" dirty="0">
                        <a:solidFill>
                          <a:schemeClr val="tx1"/>
                        </a:solidFill>
                        <a:effectLst/>
                        <a:latin typeface="Arial"/>
                      </a:endParaRPr>
                    </a:p>
                  </a:txBody>
                  <a:tcPr marL="0" marR="0" marT="0" marB="0" anchor="ctr"/>
                </a:tc>
                <a:tc>
                  <a:txBody>
                    <a:bodyPr/>
                    <a:lstStyle/>
                    <a:p>
                      <a:pPr algn="ctr" fontAlgn="ctr"/>
                      <a:r>
                        <a:rPr lang="en-GB" sz="1600" b="0" i="0" u="none" strike="noStrike" dirty="0" smtClean="0">
                          <a:solidFill>
                            <a:schemeClr val="tx1"/>
                          </a:solidFill>
                          <a:effectLst/>
                          <a:latin typeface="Arial"/>
                        </a:rPr>
                        <a:t>90</a:t>
                      </a:r>
                      <a:endParaRPr lang="en-GB" sz="1600" b="0" i="0" u="none" strike="noStrike" dirty="0">
                        <a:solidFill>
                          <a:schemeClr val="tx1"/>
                        </a:solidFill>
                        <a:effectLst/>
                        <a:latin typeface="Arial"/>
                      </a:endParaRPr>
                    </a:p>
                  </a:txBody>
                  <a:tcPr marL="0" marR="0" marT="0" marB="0" anchor="ctr"/>
                </a:tc>
              </a:tr>
              <a:tr h="511876">
                <a:tc>
                  <a:txBody>
                    <a:bodyPr/>
                    <a:lstStyle/>
                    <a:p>
                      <a:pPr algn="l" fontAlgn="ctr"/>
                      <a:r>
                        <a:rPr lang="en-GB" sz="1600" b="1" u="none" strike="noStrike" dirty="0" smtClean="0">
                          <a:solidFill>
                            <a:schemeClr val="tx1"/>
                          </a:solidFill>
                          <a:effectLst/>
                        </a:rPr>
                        <a:t>Survey </a:t>
                      </a:r>
                      <a:r>
                        <a:rPr lang="en-GB" sz="1600" b="1" u="none" strike="noStrike" dirty="0">
                          <a:solidFill>
                            <a:schemeClr val="tx1"/>
                          </a:solidFill>
                          <a:effectLst/>
                        </a:rPr>
                        <a:t>Sheets Returned</a:t>
                      </a:r>
                      <a:endParaRPr lang="en-GB" sz="1600" b="1" i="0" u="none" strike="noStrike" dirty="0">
                        <a:solidFill>
                          <a:schemeClr val="tx1"/>
                        </a:solidFill>
                        <a:effectLst/>
                        <a:latin typeface="Arial"/>
                      </a:endParaRPr>
                    </a:p>
                  </a:txBody>
                  <a:tcPr marL="0" marR="0" marT="0" marB="0" anchor="ctr"/>
                </a:tc>
                <a:tc>
                  <a:txBody>
                    <a:bodyPr/>
                    <a:lstStyle/>
                    <a:p>
                      <a:pPr algn="ctr" fontAlgn="ctr"/>
                      <a:r>
                        <a:rPr lang="en-GB" sz="1600" b="1" i="0" u="none" strike="noStrike" dirty="0" smtClean="0">
                          <a:solidFill>
                            <a:schemeClr val="tx1"/>
                          </a:solidFill>
                          <a:effectLst/>
                          <a:latin typeface="Arial"/>
                        </a:rPr>
                        <a:t>128</a:t>
                      </a:r>
                      <a:endParaRPr lang="en-GB" sz="1600" b="1" i="0" u="none" strike="noStrike" dirty="0">
                        <a:solidFill>
                          <a:schemeClr val="tx1"/>
                        </a:solidFill>
                        <a:effectLst/>
                        <a:latin typeface="Arial"/>
                      </a:endParaRPr>
                    </a:p>
                  </a:txBody>
                  <a:tcPr marL="0" marR="0" marT="0" marB="0" anchor="ctr"/>
                </a:tc>
                <a:tc>
                  <a:txBody>
                    <a:bodyPr/>
                    <a:lstStyle/>
                    <a:p>
                      <a:pPr algn="ctr" fontAlgn="ctr"/>
                      <a:r>
                        <a:rPr lang="en-GB" sz="1600" b="1" i="0" u="none" strike="noStrike" dirty="0" smtClean="0">
                          <a:solidFill>
                            <a:schemeClr val="tx1"/>
                          </a:solidFill>
                          <a:effectLst/>
                          <a:latin typeface="Arial"/>
                        </a:rPr>
                        <a:t>80</a:t>
                      </a:r>
                      <a:endParaRPr lang="en-GB" sz="1600" b="1" i="0" u="none" strike="noStrike" dirty="0">
                        <a:solidFill>
                          <a:schemeClr val="tx1"/>
                        </a:solidFill>
                        <a:effectLst/>
                        <a:latin typeface="Arial"/>
                      </a:endParaRPr>
                    </a:p>
                  </a:txBody>
                  <a:tcPr marL="0" marR="0" marT="0" marB="0" anchor="ctr"/>
                </a:tc>
              </a:tr>
            </a:tbl>
          </a:graphicData>
        </a:graphic>
      </p:graphicFrame>
      <p:pic>
        <p:nvPicPr>
          <p:cNvPr id="23" name="Picture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80955" y="16591"/>
            <a:ext cx="1541383" cy="1044301"/>
          </a:xfrm>
          <a:prstGeom prst="rect">
            <a:avLst/>
          </a:prstGeom>
        </p:spPr>
      </p:pic>
    </p:spTree>
    <p:extLst>
      <p:ext uri="{BB962C8B-B14F-4D97-AF65-F5344CB8AC3E}">
        <p14:creationId xmlns:p14="http://schemas.microsoft.com/office/powerpoint/2010/main" val="21877899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wahv2.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50550" y="1075349"/>
            <a:ext cx="7264475" cy="4643063"/>
          </a:xfrm>
          <a:prstGeom prst="rect">
            <a:avLst/>
          </a:prstGeom>
        </p:spPr>
      </p:pic>
      <p:pic>
        <p:nvPicPr>
          <p:cNvPr id="24" name="Picture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61614" y="114650"/>
            <a:ext cx="1329714" cy="900893"/>
          </a:xfrm>
          <a:prstGeom prst="rect">
            <a:avLst/>
          </a:prstGeom>
        </p:spPr>
      </p:pic>
    </p:spTree>
    <p:extLst>
      <p:ext uri="{BB962C8B-B14F-4D97-AF65-F5344CB8AC3E}">
        <p14:creationId xmlns:p14="http://schemas.microsoft.com/office/powerpoint/2010/main" val="230824423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TextBox 9"/>
          <p:cNvSpPr txBox="1"/>
          <p:nvPr/>
        </p:nvSpPr>
        <p:spPr>
          <a:xfrm>
            <a:off x="356260" y="1816931"/>
            <a:ext cx="8324601" cy="1754326"/>
          </a:xfrm>
          <a:prstGeom prst="rect">
            <a:avLst/>
          </a:prstGeom>
          <a:noFill/>
        </p:spPr>
        <p:txBody>
          <a:bodyPr wrap="square" rtlCol="0">
            <a:spAutoFit/>
          </a:bodyPr>
          <a:lstStyle/>
          <a:p>
            <a:pPr algn="ctr"/>
            <a:r>
              <a:rPr lang="en-GB" sz="3600" b="1" dirty="0" smtClean="0">
                <a:solidFill>
                  <a:srgbClr val="487E16"/>
                </a:solidFill>
                <a:latin typeface="+mj-lt"/>
              </a:rPr>
              <a:t>Transmission Overhead Lines </a:t>
            </a:r>
          </a:p>
          <a:p>
            <a:pPr algn="ctr"/>
            <a:endParaRPr lang="en-GB" sz="3600" b="1" dirty="0" smtClean="0">
              <a:solidFill>
                <a:srgbClr val="487E16"/>
              </a:solidFill>
              <a:latin typeface="+mj-lt"/>
            </a:endParaRPr>
          </a:p>
          <a:p>
            <a:pPr algn="ctr"/>
            <a:r>
              <a:rPr lang="en-GB" sz="3600" b="1" dirty="0" smtClean="0">
                <a:solidFill>
                  <a:srgbClr val="487E16"/>
                </a:solidFill>
                <a:latin typeface="+mj-lt"/>
              </a:rPr>
              <a:t>Safety Critical Rules </a:t>
            </a:r>
            <a:endParaRPr lang="en-GB" sz="3600" b="1" dirty="0">
              <a:solidFill>
                <a:srgbClr val="487E16"/>
              </a:solidFill>
              <a:latin typeface="+mj-lt"/>
            </a:endParaRPr>
          </a:p>
        </p:txBody>
      </p:sp>
      <p:pic>
        <p:nvPicPr>
          <p:cNvPr id="194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18758" y="293216"/>
            <a:ext cx="1328737" cy="901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275992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 name="Content Placeholder 2"/>
          <p:cNvSpPr txBox="1">
            <a:spLocks/>
          </p:cNvSpPr>
          <p:nvPr/>
        </p:nvSpPr>
        <p:spPr>
          <a:xfrm>
            <a:off x="798231" y="827335"/>
            <a:ext cx="7392988" cy="5097025"/>
          </a:xfrm>
          <a:prstGeom prst="rect">
            <a:avLst/>
          </a:prstGeom>
          <a:solidFill>
            <a:schemeClr val="bg1"/>
          </a:solidFill>
        </p:spPr>
        <p:txBody>
          <a:bodyPr/>
          <a:lstStyle>
            <a:lvl1pPr marL="190500" indent="-190500" algn="l" rtl="0" eaLnBrk="0" fontAlgn="base" hangingPunct="0">
              <a:spcBef>
                <a:spcPct val="20000"/>
              </a:spcBef>
              <a:spcAft>
                <a:spcPct val="0"/>
              </a:spcAft>
              <a:buChar char="•"/>
              <a:defRPr sz="2000">
                <a:solidFill>
                  <a:srgbClr val="487E16"/>
                </a:solidFill>
                <a:latin typeface="+mn-lt"/>
                <a:ea typeface="+mn-ea"/>
                <a:cs typeface="+mn-cs"/>
              </a:defRPr>
            </a:lvl1pPr>
            <a:lvl2pPr marL="569913" indent="-188913" algn="l" rtl="0" eaLnBrk="0" fontAlgn="base" hangingPunct="0">
              <a:spcBef>
                <a:spcPct val="20000"/>
              </a:spcBef>
              <a:spcAft>
                <a:spcPct val="0"/>
              </a:spcAft>
              <a:buChar char="–"/>
              <a:defRPr>
                <a:solidFill>
                  <a:srgbClr val="487E16"/>
                </a:solidFill>
                <a:latin typeface="+mn-lt"/>
                <a:ea typeface="+mn-ea"/>
              </a:defRPr>
            </a:lvl2pPr>
            <a:lvl3pPr marL="950913" indent="-190500" algn="l" rtl="0" eaLnBrk="0" fontAlgn="base" hangingPunct="0">
              <a:spcBef>
                <a:spcPct val="20000"/>
              </a:spcBef>
              <a:spcAft>
                <a:spcPct val="0"/>
              </a:spcAft>
              <a:buChar char="•"/>
              <a:defRPr sz="1600">
                <a:solidFill>
                  <a:srgbClr val="487E16"/>
                </a:solidFill>
                <a:latin typeface="+mn-lt"/>
                <a:ea typeface="+mn-ea"/>
              </a:defRPr>
            </a:lvl3pPr>
            <a:lvl4pPr marL="1235075" indent="-93663" algn="l" rtl="0" eaLnBrk="0" fontAlgn="base" hangingPunct="0">
              <a:spcBef>
                <a:spcPct val="20000"/>
              </a:spcBef>
              <a:spcAft>
                <a:spcPct val="0"/>
              </a:spcAft>
              <a:buChar char="–"/>
              <a:defRPr sz="1400">
                <a:solidFill>
                  <a:srgbClr val="487E16"/>
                </a:solidFill>
                <a:latin typeface="+mn-lt"/>
                <a:ea typeface="+mn-ea"/>
              </a:defRPr>
            </a:lvl4pPr>
            <a:lvl5pPr marL="1520825" indent="-95250" algn="l" rtl="0" eaLnBrk="0" fontAlgn="base" hangingPunct="0">
              <a:spcBef>
                <a:spcPct val="20000"/>
              </a:spcBef>
              <a:spcAft>
                <a:spcPct val="0"/>
              </a:spcAft>
              <a:buChar char="»"/>
              <a:defRPr sz="1400">
                <a:solidFill>
                  <a:srgbClr val="487E16"/>
                </a:solidFill>
                <a:latin typeface="+mn-lt"/>
                <a:ea typeface="+mn-ea"/>
              </a:defRPr>
            </a:lvl5pPr>
            <a:lvl6pPr marL="1978025" indent="-95250" algn="l" rtl="0" fontAlgn="base">
              <a:spcBef>
                <a:spcPct val="20000"/>
              </a:spcBef>
              <a:spcAft>
                <a:spcPct val="0"/>
              </a:spcAft>
              <a:buChar char="»"/>
              <a:defRPr sz="1400">
                <a:solidFill>
                  <a:srgbClr val="487E16"/>
                </a:solidFill>
                <a:latin typeface="+mn-lt"/>
                <a:ea typeface="+mn-ea"/>
              </a:defRPr>
            </a:lvl6pPr>
            <a:lvl7pPr marL="2435225" indent="-95250" algn="l" rtl="0" fontAlgn="base">
              <a:spcBef>
                <a:spcPct val="20000"/>
              </a:spcBef>
              <a:spcAft>
                <a:spcPct val="0"/>
              </a:spcAft>
              <a:buChar char="»"/>
              <a:defRPr sz="1400">
                <a:solidFill>
                  <a:srgbClr val="487E16"/>
                </a:solidFill>
                <a:latin typeface="+mn-lt"/>
                <a:ea typeface="+mn-ea"/>
              </a:defRPr>
            </a:lvl7pPr>
            <a:lvl8pPr marL="2892425" indent="-95250" algn="l" rtl="0" fontAlgn="base">
              <a:spcBef>
                <a:spcPct val="20000"/>
              </a:spcBef>
              <a:spcAft>
                <a:spcPct val="0"/>
              </a:spcAft>
              <a:buChar char="»"/>
              <a:defRPr sz="1400">
                <a:solidFill>
                  <a:srgbClr val="487E16"/>
                </a:solidFill>
                <a:latin typeface="+mn-lt"/>
                <a:ea typeface="+mn-ea"/>
              </a:defRPr>
            </a:lvl8pPr>
            <a:lvl9pPr marL="3349625" indent="-95250" algn="l" rtl="0" fontAlgn="base">
              <a:spcBef>
                <a:spcPct val="20000"/>
              </a:spcBef>
              <a:spcAft>
                <a:spcPct val="0"/>
              </a:spcAft>
              <a:buChar char="»"/>
              <a:defRPr sz="1400">
                <a:solidFill>
                  <a:srgbClr val="487E16"/>
                </a:solidFill>
                <a:latin typeface="+mn-lt"/>
                <a:ea typeface="+mn-ea"/>
              </a:defRPr>
            </a:lvl9pPr>
          </a:lstStyle>
          <a:p>
            <a:pPr marL="0" indent="0" algn="ctr">
              <a:buNone/>
            </a:pPr>
            <a:r>
              <a:rPr lang="en-GB" sz="1800" b="1" kern="0" dirty="0"/>
              <a:t>Transmission OHL Safety Critical Rules </a:t>
            </a:r>
            <a:endParaRPr lang="en-GB" sz="1800" b="1" kern="0" dirty="0" smtClean="0"/>
          </a:p>
          <a:p>
            <a:pPr marL="0" indent="0" algn="ctr">
              <a:buNone/>
            </a:pPr>
            <a:endParaRPr lang="en-GB" sz="1800" b="1" kern="0" dirty="0"/>
          </a:p>
          <a:p>
            <a:r>
              <a:rPr lang="en-GB" sz="1600" kern="0" dirty="0" smtClean="0"/>
              <a:t>Permanent Attachment shall be applied when working at height</a:t>
            </a:r>
          </a:p>
          <a:p>
            <a:r>
              <a:rPr lang="en-GB" sz="1600" kern="0" dirty="0" smtClean="0"/>
              <a:t>100% Compliance with Safety Rules / Safe System of Works / Emergency Procedures</a:t>
            </a:r>
          </a:p>
          <a:p>
            <a:r>
              <a:rPr lang="en-GB" sz="1600" kern="0" dirty="0" smtClean="0"/>
              <a:t>Danger Zone shall be Physically Demarcated (minimum of continuous rope or chain) and access shall be controlled by a nominated person </a:t>
            </a:r>
          </a:p>
          <a:p>
            <a:r>
              <a:rPr lang="en-GB" sz="1600" kern="0" dirty="0" smtClean="0"/>
              <a:t>No entry into a danger zone without permission and positive verbal confirmation from the nominated person that all works and movement above have stopped</a:t>
            </a:r>
          </a:p>
          <a:p>
            <a:r>
              <a:rPr lang="en-GB" sz="1600" dirty="0" smtClean="0"/>
              <a:t>Hand </a:t>
            </a:r>
            <a:r>
              <a:rPr lang="en-GB" sz="1600" dirty="0"/>
              <a:t>tools shall be tethered when in use or captive when not in </a:t>
            </a:r>
            <a:r>
              <a:rPr lang="en-GB" sz="1600" dirty="0" smtClean="0"/>
              <a:t>use</a:t>
            </a:r>
            <a:r>
              <a:rPr lang="en-GB" sz="1600" kern="0" dirty="0"/>
              <a:t> </a:t>
            </a:r>
            <a:endParaRPr lang="en-GB" sz="1600" kern="0" dirty="0" smtClean="0"/>
          </a:p>
          <a:p>
            <a:r>
              <a:rPr lang="en-GB" sz="1600" kern="0" dirty="0" smtClean="0"/>
              <a:t>All equipment and materials shall be secured, raised / lowered and used in a controlled manner. </a:t>
            </a:r>
          </a:p>
          <a:p>
            <a:r>
              <a:rPr lang="en-GB" sz="1600" kern="0" dirty="0" smtClean="0"/>
              <a:t>Working </a:t>
            </a:r>
            <a:r>
              <a:rPr lang="en-GB" sz="1600" kern="0" dirty="0"/>
              <a:t>above / below another activity which is in progress is prohibited </a:t>
            </a:r>
            <a:r>
              <a:rPr lang="en-GB" sz="1600" kern="0" dirty="0" smtClean="0"/>
              <a:t>unless </a:t>
            </a:r>
            <a:r>
              <a:rPr lang="en-GB" sz="1600" kern="0" dirty="0"/>
              <a:t>unavoidable </a:t>
            </a:r>
            <a:r>
              <a:rPr lang="en-GB" sz="1600" kern="0" dirty="0" smtClean="0"/>
              <a:t>for specified OHL activities. </a:t>
            </a:r>
            <a:endParaRPr lang="en-GB" sz="1600" kern="0" dirty="0"/>
          </a:p>
          <a:p>
            <a:r>
              <a:rPr lang="en-GB" sz="1600" kern="0" dirty="0" smtClean="0"/>
              <a:t>Supervisors shall be positioned to allow control and communication with all team members.</a:t>
            </a:r>
          </a:p>
          <a:p>
            <a:r>
              <a:rPr lang="en-GB" sz="1600" kern="0" dirty="0" smtClean="0"/>
              <a:t>All Incidents / Near Misses / Hazards shall be reported as per client / employer requirements. </a:t>
            </a:r>
          </a:p>
          <a:p>
            <a:endParaRPr lang="en-GB" sz="1800" kern="0" dirty="0" smtClean="0"/>
          </a:p>
          <a:p>
            <a:endParaRPr lang="en-GB" sz="1800" kern="0" dirty="0" smtClean="0"/>
          </a:p>
          <a:p>
            <a:endParaRPr lang="en-GB" kern="0" dirty="0" smtClean="0"/>
          </a:p>
        </p:txBody>
      </p:sp>
      <p:pic>
        <p:nvPicPr>
          <p:cNvPr id="204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26850" y="255179"/>
            <a:ext cx="1328737" cy="901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275992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7988" y="2805113"/>
            <a:ext cx="8328025" cy="646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Content Placeholder 2"/>
          <p:cNvSpPr txBox="1">
            <a:spLocks/>
          </p:cNvSpPr>
          <p:nvPr/>
        </p:nvSpPr>
        <p:spPr>
          <a:xfrm>
            <a:off x="559129" y="884675"/>
            <a:ext cx="7392988" cy="5421531"/>
          </a:xfrm>
          <a:prstGeom prst="rect">
            <a:avLst/>
          </a:prstGeom>
        </p:spPr>
        <p:txBody>
          <a:bodyPr/>
          <a:lstStyle>
            <a:lvl1pPr marL="190500" indent="-190500" algn="l" rtl="0" eaLnBrk="0" fontAlgn="base" hangingPunct="0">
              <a:spcBef>
                <a:spcPct val="20000"/>
              </a:spcBef>
              <a:spcAft>
                <a:spcPct val="0"/>
              </a:spcAft>
              <a:buChar char="•"/>
              <a:defRPr sz="2000">
                <a:solidFill>
                  <a:srgbClr val="487E16"/>
                </a:solidFill>
                <a:latin typeface="+mn-lt"/>
                <a:ea typeface="+mn-ea"/>
                <a:cs typeface="+mn-cs"/>
              </a:defRPr>
            </a:lvl1pPr>
            <a:lvl2pPr marL="569913" indent="-188913" algn="l" rtl="0" eaLnBrk="0" fontAlgn="base" hangingPunct="0">
              <a:spcBef>
                <a:spcPct val="20000"/>
              </a:spcBef>
              <a:spcAft>
                <a:spcPct val="0"/>
              </a:spcAft>
              <a:buChar char="–"/>
              <a:defRPr>
                <a:solidFill>
                  <a:srgbClr val="487E16"/>
                </a:solidFill>
                <a:latin typeface="+mn-lt"/>
                <a:ea typeface="+mn-ea"/>
              </a:defRPr>
            </a:lvl2pPr>
            <a:lvl3pPr marL="950913" indent="-190500" algn="l" rtl="0" eaLnBrk="0" fontAlgn="base" hangingPunct="0">
              <a:spcBef>
                <a:spcPct val="20000"/>
              </a:spcBef>
              <a:spcAft>
                <a:spcPct val="0"/>
              </a:spcAft>
              <a:buChar char="•"/>
              <a:defRPr sz="1600">
                <a:solidFill>
                  <a:srgbClr val="487E16"/>
                </a:solidFill>
                <a:latin typeface="+mn-lt"/>
                <a:ea typeface="+mn-ea"/>
              </a:defRPr>
            </a:lvl3pPr>
            <a:lvl4pPr marL="1235075" indent="-93663" algn="l" rtl="0" eaLnBrk="0" fontAlgn="base" hangingPunct="0">
              <a:spcBef>
                <a:spcPct val="20000"/>
              </a:spcBef>
              <a:spcAft>
                <a:spcPct val="0"/>
              </a:spcAft>
              <a:buChar char="–"/>
              <a:defRPr sz="1400">
                <a:solidFill>
                  <a:srgbClr val="487E16"/>
                </a:solidFill>
                <a:latin typeface="+mn-lt"/>
                <a:ea typeface="+mn-ea"/>
              </a:defRPr>
            </a:lvl4pPr>
            <a:lvl5pPr marL="1520825" indent="-95250" algn="l" rtl="0" eaLnBrk="0" fontAlgn="base" hangingPunct="0">
              <a:spcBef>
                <a:spcPct val="20000"/>
              </a:spcBef>
              <a:spcAft>
                <a:spcPct val="0"/>
              </a:spcAft>
              <a:buChar char="»"/>
              <a:defRPr sz="1400">
                <a:solidFill>
                  <a:srgbClr val="487E16"/>
                </a:solidFill>
                <a:latin typeface="+mn-lt"/>
                <a:ea typeface="+mn-ea"/>
              </a:defRPr>
            </a:lvl5pPr>
            <a:lvl6pPr marL="1978025" indent="-95250" algn="l" rtl="0" fontAlgn="base">
              <a:spcBef>
                <a:spcPct val="20000"/>
              </a:spcBef>
              <a:spcAft>
                <a:spcPct val="0"/>
              </a:spcAft>
              <a:buChar char="»"/>
              <a:defRPr sz="1400">
                <a:solidFill>
                  <a:srgbClr val="487E16"/>
                </a:solidFill>
                <a:latin typeface="+mn-lt"/>
                <a:ea typeface="+mn-ea"/>
              </a:defRPr>
            </a:lvl6pPr>
            <a:lvl7pPr marL="2435225" indent="-95250" algn="l" rtl="0" fontAlgn="base">
              <a:spcBef>
                <a:spcPct val="20000"/>
              </a:spcBef>
              <a:spcAft>
                <a:spcPct val="0"/>
              </a:spcAft>
              <a:buChar char="»"/>
              <a:defRPr sz="1400">
                <a:solidFill>
                  <a:srgbClr val="487E16"/>
                </a:solidFill>
                <a:latin typeface="+mn-lt"/>
                <a:ea typeface="+mn-ea"/>
              </a:defRPr>
            </a:lvl7pPr>
            <a:lvl8pPr marL="2892425" indent="-95250" algn="l" rtl="0" fontAlgn="base">
              <a:spcBef>
                <a:spcPct val="20000"/>
              </a:spcBef>
              <a:spcAft>
                <a:spcPct val="0"/>
              </a:spcAft>
              <a:buChar char="»"/>
              <a:defRPr sz="1400">
                <a:solidFill>
                  <a:srgbClr val="487E16"/>
                </a:solidFill>
                <a:latin typeface="+mn-lt"/>
                <a:ea typeface="+mn-ea"/>
              </a:defRPr>
            </a:lvl8pPr>
            <a:lvl9pPr marL="3349625" indent="-95250" algn="l" rtl="0" fontAlgn="base">
              <a:spcBef>
                <a:spcPct val="20000"/>
              </a:spcBef>
              <a:spcAft>
                <a:spcPct val="0"/>
              </a:spcAft>
              <a:buChar char="»"/>
              <a:defRPr sz="1400">
                <a:solidFill>
                  <a:srgbClr val="487E16"/>
                </a:solidFill>
                <a:latin typeface="+mn-lt"/>
                <a:ea typeface="+mn-ea"/>
              </a:defRPr>
            </a:lvl9pPr>
          </a:lstStyle>
          <a:p>
            <a:pPr marL="0" indent="0" algn="ctr">
              <a:buNone/>
            </a:pPr>
            <a:r>
              <a:rPr lang="en-GB" sz="1800" b="1" kern="0" dirty="0"/>
              <a:t>Transmission OHL Works Required </a:t>
            </a:r>
            <a:r>
              <a:rPr lang="en-GB" sz="1800" b="1" kern="0" dirty="0" smtClean="0"/>
              <a:t>Practice</a:t>
            </a:r>
          </a:p>
          <a:p>
            <a:pPr marL="0" indent="0" algn="ctr">
              <a:buNone/>
            </a:pPr>
            <a:endParaRPr lang="en-GB" sz="1800" b="1" kern="0" dirty="0" smtClean="0"/>
          </a:p>
          <a:p>
            <a:r>
              <a:rPr lang="en-GB" sz="1600" kern="0" dirty="0" smtClean="0"/>
              <a:t>Materials and equipment to be taken above ground level should be minimised. </a:t>
            </a:r>
          </a:p>
          <a:p>
            <a:r>
              <a:rPr lang="en-GB" sz="1600" kern="0" dirty="0" smtClean="0"/>
              <a:t>Method Statements shall detail minimum resources required for works.</a:t>
            </a:r>
          </a:p>
          <a:p>
            <a:r>
              <a:rPr lang="en-GB" sz="1600" kern="0" dirty="0" smtClean="0"/>
              <a:t>All changes to Method Statement / Works sequence shall be approved by the agreed management of change process and documentation updated prior to implementation at site.</a:t>
            </a:r>
          </a:p>
          <a:p>
            <a:r>
              <a:rPr lang="en-GB" sz="1600" kern="0" dirty="0" smtClean="0"/>
              <a:t>All staff shall receive a daily setting to work briefing from their nominated supervisor. </a:t>
            </a:r>
          </a:p>
          <a:p>
            <a:r>
              <a:rPr lang="en-GB" sz="1600" kern="0" dirty="0" smtClean="0"/>
              <a:t>Site Engineering staff should target a minimum 50% of time on site during work activities * </a:t>
            </a:r>
          </a:p>
          <a:p>
            <a:r>
              <a:rPr lang="en-GB" sz="1600" kern="0" dirty="0" smtClean="0"/>
              <a:t>All works should be planned and detailed on look ahead programme and co-ordinated</a:t>
            </a:r>
          </a:p>
          <a:p>
            <a:r>
              <a:rPr lang="en-GB" sz="1600" kern="0" dirty="0" smtClean="0"/>
              <a:t>A minimum distance of 3m must be maintained between climbers during access </a:t>
            </a:r>
            <a:r>
              <a:rPr lang="en-GB" sz="1600" kern="0" smtClean="0"/>
              <a:t>/ egress of towers.</a:t>
            </a:r>
            <a:endParaRPr lang="en-GB" sz="1600" kern="0" dirty="0" smtClean="0"/>
          </a:p>
          <a:p>
            <a:endParaRPr lang="en-GB" kern="0" dirty="0" smtClean="0"/>
          </a:p>
          <a:p>
            <a:endParaRPr lang="en-GB" kern="0" dirty="0" smtClean="0"/>
          </a:p>
          <a:p>
            <a:pPr marL="0" indent="0">
              <a:buFontTx/>
              <a:buNone/>
            </a:pPr>
            <a:endParaRPr lang="en-GB" kern="0" dirty="0"/>
          </a:p>
        </p:txBody>
      </p:sp>
      <p:pic>
        <p:nvPicPr>
          <p:cNvPr id="36" name="Picture 3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61614" y="114650"/>
            <a:ext cx="1329714" cy="900893"/>
          </a:xfrm>
          <a:prstGeom prst="rect">
            <a:avLst/>
          </a:prstGeom>
        </p:spPr>
      </p:pic>
    </p:spTree>
    <p:extLst>
      <p:ext uri="{BB962C8B-B14F-4D97-AF65-F5344CB8AC3E}">
        <p14:creationId xmlns:p14="http://schemas.microsoft.com/office/powerpoint/2010/main" val="404496241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7988" y="2805113"/>
            <a:ext cx="8328025" cy="646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Content Placeholder 2"/>
          <p:cNvSpPr txBox="1">
            <a:spLocks/>
          </p:cNvSpPr>
          <p:nvPr/>
        </p:nvSpPr>
        <p:spPr>
          <a:xfrm>
            <a:off x="559129" y="884675"/>
            <a:ext cx="8121732" cy="5348491"/>
          </a:xfrm>
          <a:prstGeom prst="rect">
            <a:avLst/>
          </a:prstGeom>
        </p:spPr>
        <p:txBody>
          <a:bodyPr/>
          <a:lstStyle>
            <a:lvl1pPr marL="190500" indent="-190500" algn="l" rtl="0" eaLnBrk="0" fontAlgn="base" hangingPunct="0">
              <a:spcBef>
                <a:spcPct val="20000"/>
              </a:spcBef>
              <a:spcAft>
                <a:spcPct val="0"/>
              </a:spcAft>
              <a:buChar char="•"/>
              <a:defRPr sz="2000">
                <a:solidFill>
                  <a:srgbClr val="487E16"/>
                </a:solidFill>
                <a:latin typeface="+mn-lt"/>
                <a:ea typeface="+mn-ea"/>
                <a:cs typeface="+mn-cs"/>
              </a:defRPr>
            </a:lvl1pPr>
            <a:lvl2pPr marL="569913" indent="-188913" algn="l" rtl="0" eaLnBrk="0" fontAlgn="base" hangingPunct="0">
              <a:spcBef>
                <a:spcPct val="20000"/>
              </a:spcBef>
              <a:spcAft>
                <a:spcPct val="0"/>
              </a:spcAft>
              <a:buChar char="–"/>
              <a:defRPr>
                <a:solidFill>
                  <a:srgbClr val="487E16"/>
                </a:solidFill>
                <a:latin typeface="+mn-lt"/>
                <a:ea typeface="+mn-ea"/>
              </a:defRPr>
            </a:lvl2pPr>
            <a:lvl3pPr marL="950913" indent="-190500" algn="l" rtl="0" eaLnBrk="0" fontAlgn="base" hangingPunct="0">
              <a:spcBef>
                <a:spcPct val="20000"/>
              </a:spcBef>
              <a:spcAft>
                <a:spcPct val="0"/>
              </a:spcAft>
              <a:buChar char="•"/>
              <a:defRPr sz="1600">
                <a:solidFill>
                  <a:srgbClr val="487E16"/>
                </a:solidFill>
                <a:latin typeface="+mn-lt"/>
                <a:ea typeface="+mn-ea"/>
              </a:defRPr>
            </a:lvl3pPr>
            <a:lvl4pPr marL="1235075" indent="-93663" algn="l" rtl="0" eaLnBrk="0" fontAlgn="base" hangingPunct="0">
              <a:spcBef>
                <a:spcPct val="20000"/>
              </a:spcBef>
              <a:spcAft>
                <a:spcPct val="0"/>
              </a:spcAft>
              <a:buChar char="–"/>
              <a:defRPr sz="1400">
                <a:solidFill>
                  <a:srgbClr val="487E16"/>
                </a:solidFill>
                <a:latin typeface="+mn-lt"/>
                <a:ea typeface="+mn-ea"/>
              </a:defRPr>
            </a:lvl4pPr>
            <a:lvl5pPr marL="1520825" indent="-95250" algn="l" rtl="0" eaLnBrk="0" fontAlgn="base" hangingPunct="0">
              <a:spcBef>
                <a:spcPct val="20000"/>
              </a:spcBef>
              <a:spcAft>
                <a:spcPct val="0"/>
              </a:spcAft>
              <a:buChar char="»"/>
              <a:defRPr sz="1400">
                <a:solidFill>
                  <a:srgbClr val="487E16"/>
                </a:solidFill>
                <a:latin typeface="+mn-lt"/>
                <a:ea typeface="+mn-ea"/>
              </a:defRPr>
            </a:lvl5pPr>
            <a:lvl6pPr marL="1978025" indent="-95250" algn="l" rtl="0" fontAlgn="base">
              <a:spcBef>
                <a:spcPct val="20000"/>
              </a:spcBef>
              <a:spcAft>
                <a:spcPct val="0"/>
              </a:spcAft>
              <a:buChar char="»"/>
              <a:defRPr sz="1400">
                <a:solidFill>
                  <a:srgbClr val="487E16"/>
                </a:solidFill>
                <a:latin typeface="+mn-lt"/>
                <a:ea typeface="+mn-ea"/>
              </a:defRPr>
            </a:lvl6pPr>
            <a:lvl7pPr marL="2435225" indent="-95250" algn="l" rtl="0" fontAlgn="base">
              <a:spcBef>
                <a:spcPct val="20000"/>
              </a:spcBef>
              <a:spcAft>
                <a:spcPct val="0"/>
              </a:spcAft>
              <a:buChar char="»"/>
              <a:defRPr sz="1400">
                <a:solidFill>
                  <a:srgbClr val="487E16"/>
                </a:solidFill>
                <a:latin typeface="+mn-lt"/>
                <a:ea typeface="+mn-ea"/>
              </a:defRPr>
            </a:lvl7pPr>
            <a:lvl8pPr marL="2892425" indent="-95250" algn="l" rtl="0" fontAlgn="base">
              <a:spcBef>
                <a:spcPct val="20000"/>
              </a:spcBef>
              <a:spcAft>
                <a:spcPct val="0"/>
              </a:spcAft>
              <a:buChar char="»"/>
              <a:defRPr sz="1400">
                <a:solidFill>
                  <a:srgbClr val="487E16"/>
                </a:solidFill>
                <a:latin typeface="+mn-lt"/>
                <a:ea typeface="+mn-ea"/>
              </a:defRPr>
            </a:lvl8pPr>
            <a:lvl9pPr marL="3349625" indent="-95250" algn="l" rtl="0" fontAlgn="base">
              <a:spcBef>
                <a:spcPct val="20000"/>
              </a:spcBef>
              <a:spcAft>
                <a:spcPct val="0"/>
              </a:spcAft>
              <a:buChar char="»"/>
              <a:defRPr sz="1400">
                <a:solidFill>
                  <a:srgbClr val="487E16"/>
                </a:solidFill>
                <a:latin typeface="+mn-lt"/>
                <a:ea typeface="+mn-ea"/>
              </a:defRPr>
            </a:lvl9pPr>
          </a:lstStyle>
          <a:p>
            <a:pPr marL="0" indent="0">
              <a:buNone/>
            </a:pPr>
            <a:r>
              <a:rPr lang="en-GB" sz="1800" b="1" kern="0" dirty="0"/>
              <a:t>Agreed Exceptions to </a:t>
            </a:r>
            <a:r>
              <a:rPr lang="en-GB" sz="1800" b="1" kern="0" dirty="0" smtClean="0"/>
              <a:t>Rules</a:t>
            </a:r>
          </a:p>
          <a:p>
            <a:pPr marL="0" indent="0">
              <a:buNone/>
            </a:pPr>
            <a:endParaRPr lang="en-GB" sz="1800" b="1" kern="0" dirty="0"/>
          </a:p>
          <a:p>
            <a:pPr marL="0" indent="0">
              <a:buNone/>
            </a:pPr>
            <a:r>
              <a:rPr lang="en-GB" sz="1600" dirty="0" smtClean="0">
                <a:solidFill>
                  <a:schemeClr val="tx1"/>
                </a:solidFill>
                <a:latin typeface="Arial" charset="0"/>
                <a:ea typeface="ＭＳ Ｐゴシック" pitchFamily="52" charset="-128"/>
              </a:rPr>
              <a:t>Instances where working above / below each other cannot </a:t>
            </a:r>
            <a:r>
              <a:rPr lang="en-GB" sz="1600" dirty="0">
                <a:solidFill>
                  <a:schemeClr val="tx1"/>
                </a:solidFill>
                <a:latin typeface="Arial" charset="0"/>
                <a:ea typeface="ＭＳ Ｐゴシック" pitchFamily="52" charset="-128"/>
              </a:rPr>
              <a:t>be avoided are</a:t>
            </a:r>
            <a:r>
              <a:rPr lang="en-GB" sz="1600" dirty="0" smtClean="0">
                <a:solidFill>
                  <a:schemeClr val="tx1"/>
                </a:solidFill>
                <a:latin typeface="Arial" charset="0"/>
                <a:ea typeface="ＭＳ Ｐゴシック" pitchFamily="52" charset="-128"/>
              </a:rPr>
              <a:t>:</a:t>
            </a:r>
          </a:p>
          <a:p>
            <a:pPr marL="0" indent="0">
              <a:buNone/>
            </a:pPr>
            <a:endParaRPr lang="en-GB" sz="1600" dirty="0">
              <a:solidFill>
                <a:schemeClr val="tx1"/>
              </a:solidFill>
              <a:latin typeface="Arial" charset="0"/>
              <a:ea typeface="ＭＳ Ｐゴシック" pitchFamily="52" charset="-128"/>
            </a:endParaRPr>
          </a:p>
          <a:p>
            <a:r>
              <a:rPr lang="en-GB" sz="1600" dirty="0">
                <a:solidFill>
                  <a:schemeClr val="tx1"/>
                </a:solidFill>
                <a:latin typeface="Arial" charset="0"/>
                <a:ea typeface="ＭＳ Ｐゴシック" pitchFamily="52" charset="-128"/>
              </a:rPr>
              <a:t>Erecting / dismantling tower / part towers if weight limitation / tower type does not allow assembly on ground</a:t>
            </a:r>
            <a:r>
              <a:rPr lang="en-GB" sz="1600" dirty="0" smtClean="0">
                <a:solidFill>
                  <a:schemeClr val="tx1"/>
                </a:solidFill>
                <a:latin typeface="Arial" charset="0"/>
                <a:ea typeface="ＭＳ Ｐゴシック" pitchFamily="52" charset="-128"/>
              </a:rPr>
              <a:t>.</a:t>
            </a:r>
            <a:endParaRPr lang="en-GB" sz="1600" dirty="0">
              <a:solidFill>
                <a:schemeClr val="tx1"/>
              </a:solidFill>
              <a:latin typeface="Arial" charset="0"/>
              <a:ea typeface="ＭＳ Ｐゴシック" pitchFamily="52" charset="-128"/>
            </a:endParaRPr>
          </a:p>
          <a:p>
            <a:r>
              <a:rPr lang="en-GB" sz="1600" dirty="0">
                <a:solidFill>
                  <a:schemeClr val="tx1"/>
                </a:solidFill>
                <a:latin typeface="Arial" charset="0"/>
                <a:ea typeface="ＭＳ Ｐゴシック" pitchFamily="52" charset="-128"/>
              </a:rPr>
              <a:t>During combined re-insulation and blocking on suspension towers</a:t>
            </a:r>
            <a:r>
              <a:rPr lang="en-GB" sz="1600" dirty="0" smtClean="0">
                <a:solidFill>
                  <a:schemeClr val="tx1"/>
                </a:solidFill>
                <a:latin typeface="Arial" charset="0"/>
                <a:ea typeface="ＭＳ Ｐゴシック" pitchFamily="52" charset="-128"/>
              </a:rPr>
              <a:t>.</a:t>
            </a:r>
            <a:endParaRPr lang="en-GB" sz="1600" dirty="0">
              <a:solidFill>
                <a:schemeClr val="tx1"/>
              </a:solidFill>
              <a:latin typeface="Arial" charset="0"/>
              <a:ea typeface="ＭＳ Ｐゴシック" pitchFamily="52" charset="-128"/>
            </a:endParaRPr>
          </a:p>
          <a:p>
            <a:r>
              <a:rPr lang="en-GB" sz="1600" dirty="0">
                <a:solidFill>
                  <a:schemeClr val="tx1"/>
                </a:solidFill>
                <a:latin typeface="Arial" charset="0"/>
                <a:ea typeface="ＭＳ Ｐゴシック" pitchFamily="52" charset="-128"/>
              </a:rPr>
              <a:t>Checking </a:t>
            </a:r>
            <a:r>
              <a:rPr lang="en-GB" sz="1600" dirty="0" err="1">
                <a:solidFill>
                  <a:schemeClr val="tx1"/>
                </a:solidFill>
                <a:latin typeface="Arial" charset="0"/>
                <a:ea typeface="ＭＳ Ｐゴシック" pitchFamily="52" charset="-128"/>
              </a:rPr>
              <a:t>Jumpering</a:t>
            </a:r>
            <a:r>
              <a:rPr lang="en-GB" sz="1600" dirty="0">
                <a:solidFill>
                  <a:schemeClr val="tx1"/>
                </a:solidFill>
                <a:latin typeface="Arial" charset="0"/>
                <a:ea typeface="ＭＳ Ｐゴシック" pitchFamily="52" charset="-128"/>
              </a:rPr>
              <a:t> Depths only applicable on wedge clamps / measuring device shall be tethered when in use.</a:t>
            </a:r>
          </a:p>
          <a:p>
            <a:r>
              <a:rPr lang="en-GB" sz="1600" dirty="0" smtClean="0">
                <a:solidFill>
                  <a:schemeClr val="tx1"/>
                </a:solidFill>
                <a:latin typeface="Arial" charset="0"/>
                <a:ea typeface="ＭＳ Ｐゴシック" pitchFamily="52" charset="-128"/>
              </a:rPr>
              <a:t>Square </a:t>
            </a:r>
            <a:r>
              <a:rPr lang="en-GB" sz="1600" dirty="0">
                <a:solidFill>
                  <a:schemeClr val="tx1"/>
                </a:solidFill>
                <a:latin typeface="Arial" charset="0"/>
                <a:ea typeface="ＭＳ Ｐゴシック" pitchFamily="52" charset="-128"/>
              </a:rPr>
              <a:t>Rigging </a:t>
            </a:r>
            <a:r>
              <a:rPr lang="en-GB" sz="1600" dirty="0" smtClean="0">
                <a:solidFill>
                  <a:schemeClr val="tx1"/>
                </a:solidFill>
                <a:latin typeface="Arial" charset="0"/>
                <a:ea typeface="ＭＳ Ｐゴシック" pitchFamily="52" charset="-128"/>
              </a:rPr>
              <a:t>/ Endless </a:t>
            </a:r>
            <a:r>
              <a:rPr lang="en-GB" sz="1600" dirty="0">
                <a:solidFill>
                  <a:schemeClr val="tx1"/>
                </a:solidFill>
                <a:latin typeface="Arial" charset="0"/>
                <a:ea typeface="ＭＳ Ｐゴシック" pitchFamily="52" charset="-128"/>
              </a:rPr>
              <a:t>Rope Installation </a:t>
            </a:r>
            <a:r>
              <a:rPr lang="en-GB" sz="1600" dirty="0" smtClean="0">
                <a:solidFill>
                  <a:schemeClr val="tx1"/>
                </a:solidFill>
                <a:latin typeface="Arial" charset="0"/>
                <a:ea typeface="ＭＳ Ｐゴシック" pitchFamily="52" charset="-128"/>
              </a:rPr>
              <a:t>and tensioning to prevent snagging / </a:t>
            </a:r>
            <a:r>
              <a:rPr lang="en-GB" sz="1600" dirty="0">
                <a:solidFill>
                  <a:schemeClr val="tx1"/>
                </a:solidFill>
                <a:latin typeface="Arial" charset="0"/>
                <a:ea typeface="ＭＳ Ｐゴシック" pitchFamily="52" charset="-128"/>
              </a:rPr>
              <a:t>Dressing / controlling  OPGW tail down </a:t>
            </a:r>
            <a:r>
              <a:rPr lang="en-GB" sz="1600" dirty="0" smtClean="0">
                <a:solidFill>
                  <a:schemeClr val="tx1"/>
                </a:solidFill>
                <a:latin typeface="Arial" charset="0"/>
                <a:ea typeface="ＭＳ Ｐゴシック" pitchFamily="52" charset="-128"/>
              </a:rPr>
              <a:t>tower.</a:t>
            </a:r>
            <a:endParaRPr lang="en-GB" sz="1600" dirty="0">
              <a:solidFill>
                <a:schemeClr val="tx1"/>
              </a:solidFill>
              <a:latin typeface="Arial" charset="0"/>
              <a:ea typeface="ＭＳ Ｐゴシック" pitchFamily="52" charset="-128"/>
            </a:endParaRPr>
          </a:p>
          <a:p>
            <a:r>
              <a:rPr lang="en-GB" sz="1600" dirty="0" smtClean="0">
                <a:solidFill>
                  <a:schemeClr val="tx1"/>
                </a:solidFill>
                <a:latin typeface="Arial" charset="0"/>
                <a:ea typeface="ＭＳ Ｐゴシック" pitchFamily="52" charset="-128"/>
              </a:rPr>
              <a:t>Reposition </a:t>
            </a:r>
            <a:r>
              <a:rPr lang="en-GB" sz="1600" dirty="0">
                <a:solidFill>
                  <a:schemeClr val="tx1"/>
                </a:solidFill>
                <a:latin typeface="Arial" charset="0"/>
                <a:ea typeface="ＭＳ Ｐゴシック" pitchFamily="52" charset="-128"/>
              </a:rPr>
              <a:t>of platform </a:t>
            </a:r>
            <a:r>
              <a:rPr lang="en-GB" sz="1600" dirty="0" err="1">
                <a:solidFill>
                  <a:schemeClr val="tx1"/>
                </a:solidFill>
                <a:latin typeface="Arial" charset="0"/>
                <a:ea typeface="ＭＳ Ｐゴシック" pitchFamily="52" charset="-128"/>
              </a:rPr>
              <a:t>tirfor</a:t>
            </a:r>
            <a:r>
              <a:rPr lang="en-GB" sz="1600" dirty="0">
                <a:solidFill>
                  <a:schemeClr val="tx1"/>
                </a:solidFill>
                <a:latin typeface="Arial" charset="0"/>
                <a:ea typeface="ＭＳ Ｐゴシック" pitchFamily="52" charset="-128"/>
              </a:rPr>
              <a:t> bond during installation and movement / removal on inside of angle towers.</a:t>
            </a:r>
          </a:p>
          <a:p>
            <a:r>
              <a:rPr lang="en-GB" sz="1600" dirty="0" err="1">
                <a:solidFill>
                  <a:schemeClr val="tx1"/>
                </a:solidFill>
                <a:latin typeface="Arial" charset="0"/>
                <a:ea typeface="ＭＳ Ｐゴシック" pitchFamily="52" charset="-128"/>
              </a:rPr>
              <a:t>Earthing</a:t>
            </a:r>
            <a:r>
              <a:rPr lang="en-GB" sz="1600" dirty="0">
                <a:solidFill>
                  <a:schemeClr val="tx1"/>
                </a:solidFill>
                <a:latin typeface="Arial" charset="0"/>
                <a:ea typeface="ＭＳ Ｐゴシック" pitchFamily="52" charset="-128"/>
              </a:rPr>
              <a:t> of conductors </a:t>
            </a:r>
            <a:r>
              <a:rPr lang="en-GB" sz="1600" dirty="0" smtClean="0">
                <a:solidFill>
                  <a:schemeClr val="tx1"/>
                </a:solidFill>
                <a:latin typeface="Arial" charset="0"/>
                <a:ea typeface="ＭＳ Ｐゴシック" pitchFamily="52" charset="-128"/>
              </a:rPr>
              <a:t>any operatives </a:t>
            </a:r>
            <a:r>
              <a:rPr lang="en-GB" sz="1600" dirty="0">
                <a:solidFill>
                  <a:schemeClr val="tx1"/>
                </a:solidFill>
                <a:latin typeface="Arial" charset="0"/>
                <a:ea typeface="ＭＳ Ｐゴシック" pitchFamily="52" charset="-128"/>
              </a:rPr>
              <a:t>below not </a:t>
            </a:r>
            <a:r>
              <a:rPr lang="en-GB" sz="1600" dirty="0" err="1">
                <a:solidFill>
                  <a:schemeClr val="tx1"/>
                </a:solidFill>
                <a:latin typeface="Arial" charset="0"/>
                <a:ea typeface="ＭＳ Ｐゴシック" pitchFamily="52" charset="-128"/>
              </a:rPr>
              <a:t>earthing</a:t>
            </a:r>
            <a:r>
              <a:rPr lang="en-GB" sz="1600" dirty="0">
                <a:solidFill>
                  <a:schemeClr val="tx1"/>
                </a:solidFill>
                <a:latin typeface="Arial" charset="0"/>
                <a:ea typeface="ＭＳ Ｐゴシック" pitchFamily="52" charset="-128"/>
              </a:rPr>
              <a:t> should be positioned at tower body.  </a:t>
            </a:r>
            <a:endParaRPr lang="en-GB" sz="1600" dirty="0">
              <a:solidFill>
                <a:srgbClr val="FF0000"/>
              </a:solidFill>
              <a:latin typeface="Arial" charset="0"/>
              <a:ea typeface="ＭＳ Ｐゴシック" pitchFamily="52" charset="-128"/>
            </a:endParaRPr>
          </a:p>
          <a:p>
            <a:endParaRPr lang="en-GB" sz="1600" kern="0" dirty="0" smtClean="0"/>
          </a:p>
          <a:p>
            <a:pPr marL="0" indent="0">
              <a:buFontTx/>
              <a:buNone/>
            </a:pPr>
            <a:endParaRPr lang="en-GB" kern="0" dirty="0"/>
          </a:p>
        </p:txBody>
      </p:sp>
      <p:pic>
        <p:nvPicPr>
          <p:cNvPr id="36" name="Picture 3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61614" y="114650"/>
            <a:ext cx="1329714" cy="900893"/>
          </a:xfrm>
          <a:prstGeom prst="rect">
            <a:avLst/>
          </a:prstGeom>
        </p:spPr>
      </p:pic>
    </p:spTree>
    <p:extLst>
      <p:ext uri="{BB962C8B-B14F-4D97-AF65-F5344CB8AC3E}">
        <p14:creationId xmlns:p14="http://schemas.microsoft.com/office/powerpoint/2010/main" val="697050068"/>
      </p:ext>
    </p:extLst>
  </p:cSld>
  <p:clrMapOvr>
    <a:masterClrMapping/>
  </p:clrMapOvr>
  <p:timing>
    <p:tnLst>
      <p:par>
        <p:cTn id="1" dur="indefinite" restart="never" nodeType="tmRoot"/>
      </p:par>
    </p:tnLst>
  </p:timing>
</p:sld>
</file>

<file path=ppt/theme/theme1.xml><?xml version="1.0" encoding="utf-8"?>
<a:theme xmlns:a="http://schemas.openxmlformats.org/drawingml/2006/main" name="Blank Presentation">
  <a:themeElements>
    <a:clrScheme name="Blank Presentation 14">
      <a:dk1>
        <a:srgbClr val="487E16"/>
      </a:dk1>
      <a:lt1>
        <a:srgbClr val="FFFFFF"/>
      </a:lt1>
      <a:dk2>
        <a:srgbClr val="487E16"/>
      </a:dk2>
      <a:lt2>
        <a:srgbClr val="95B57C"/>
      </a:lt2>
      <a:accent1>
        <a:srgbClr val="95B57C"/>
      </a:accent1>
      <a:accent2>
        <a:srgbClr val="00B1EB"/>
      </a:accent2>
      <a:accent3>
        <a:srgbClr val="FFFFFF"/>
      </a:accent3>
      <a:accent4>
        <a:srgbClr val="3C6B11"/>
      </a:accent4>
      <a:accent5>
        <a:srgbClr val="C8D7BF"/>
      </a:accent5>
      <a:accent6>
        <a:srgbClr val="00A0D5"/>
      </a:accent6>
      <a:hlink>
        <a:srgbClr val="FFDD00"/>
      </a:hlink>
      <a:folHlink>
        <a:srgbClr val="F78F1E"/>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5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52"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Blank Presentation 13">
        <a:dk1>
          <a:srgbClr val="487E16"/>
        </a:dk1>
        <a:lt1>
          <a:srgbClr val="FFFFFF"/>
        </a:lt1>
        <a:dk2>
          <a:srgbClr val="487E16"/>
        </a:dk2>
        <a:lt2>
          <a:srgbClr val="95B57C"/>
        </a:lt2>
        <a:accent1>
          <a:srgbClr val="487E16"/>
        </a:accent1>
        <a:accent2>
          <a:srgbClr val="00B1EB"/>
        </a:accent2>
        <a:accent3>
          <a:srgbClr val="FFFFFF"/>
        </a:accent3>
        <a:accent4>
          <a:srgbClr val="3C6B11"/>
        </a:accent4>
        <a:accent5>
          <a:srgbClr val="B1C0AB"/>
        </a:accent5>
        <a:accent6>
          <a:srgbClr val="00A0D5"/>
        </a:accent6>
        <a:hlink>
          <a:srgbClr val="FFDD00"/>
        </a:hlink>
        <a:folHlink>
          <a:srgbClr val="F78F1E"/>
        </a:folHlink>
      </a:clrScheme>
      <a:clrMap bg1="lt1" tx1="dk1" bg2="lt2" tx2="dk2" accent1="accent1" accent2="accent2" accent3="accent3" accent4="accent4" accent5="accent5" accent6="accent6" hlink="hlink" folHlink="folHlink"/>
    </a:extraClrScheme>
    <a:extraClrScheme>
      <a:clrScheme name="Blank Presentation 14">
        <a:dk1>
          <a:srgbClr val="487E16"/>
        </a:dk1>
        <a:lt1>
          <a:srgbClr val="FFFFFF"/>
        </a:lt1>
        <a:dk2>
          <a:srgbClr val="487E16"/>
        </a:dk2>
        <a:lt2>
          <a:srgbClr val="95B57C"/>
        </a:lt2>
        <a:accent1>
          <a:srgbClr val="95B57C"/>
        </a:accent1>
        <a:accent2>
          <a:srgbClr val="00B1EB"/>
        </a:accent2>
        <a:accent3>
          <a:srgbClr val="FFFFFF"/>
        </a:accent3>
        <a:accent4>
          <a:srgbClr val="3C6B11"/>
        </a:accent4>
        <a:accent5>
          <a:srgbClr val="C8D7BF"/>
        </a:accent5>
        <a:accent6>
          <a:srgbClr val="00A0D5"/>
        </a:accent6>
        <a:hlink>
          <a:srgbClr val="FFDD00"/>
        </a:hlink>
        <a:folHlink>
          <a:srgbClr val="F78F1E"/>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19397</TotalTime>
  <Words>2525</Words>
  <Application>Microsoft Office PowerPoint</Application>
  <PresentationFormat>On-screen Show (4:3)</PresentationFormat>
  <Paragraphs>268</Paragraphs>
  <Slides>13</Slides>
  <Notes>13</Notes>
  <HiddenSlides>0</HiddenSlides>
  <MMClips>1</MMClips>
  <ScaleCrop>false</ScaleCrop>
  <HeadingPairs>
    <vt:vector size="4" baseType="variant">
      <vt:variant>
        <vt:lpstr>Theme</vt:lpstr>
      </vt:variant>
      <vt:variant>
        <vt:i4>1</vt:i4>
      </vt:variant>
      <vt:variant>
        <vt:lpstr>Slide Titles</vt:lpstr>
      </vt:variant>
      <vt:variant>
        <vt:i4>13</vt:i4>
      </vt:variant>
    </vt:vector>
  </HeadingPairs>
  <TitlesOfParts>
    <vt:vector size="14" baseType="lpstr">
      <vt:lpstr>Blank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ScottishPower PLC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Scottish Power</dc:creator>
  <cp:lastModifiedBy>Iberdrola S.A.</cp:lastModifiedBy>
  <cp:revision>555</cp:revision>
  <dcterms:created xsi:type="dcterms:W3CDTF">2008-06-30T09:02:32Z</dcterms:created>
  <dcterms:modified xsi:type="dcterms:W3CDTF">2016-09-06T11:53:56Z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AdHocReviewCycleID">
    <vt:i4>-684025068</vt:i4>
  </property>
  <property fmtid="{D5CDD505-2E9C-101B-9397-08002B2CF9AE}" pid="3" name="_NewReviewCycle">
    <vt:lpwstr/>
  </property>
  <property fmtid="{D5CDD505-2E9C-101B-9397-08002B2CF9AE}" pid="4" name="_EmailSubject">
    <vt:lpwstr>Web Entry</vt:lpwstr>
  </property>
  <property fmtid="{D5CDD505-2E9C-101B-9397-08002B2CF9AE}" pid="5" name="_AuthorEmail">
    <vt:lpwstr>Karen.Macgregor@spenergynetworks.co.uk</vt:lpwstr>
  </property>
  <property fmtid="{D5CDD505-2E9C-101B-9397-08002B2CF9AE}" pid="6" name="_AuthorEmailDisplayName">
    <vt:lpwstr>MacGregor, Karen</vt:lpwstr>
  </property>
  <property fmtid="{D5CDD505-2E9C-101B-9397-08002B2CF9AE}" pid="7" name="_PreviousAdHocReviewCycleID">
    <vt:i4>-684025068</vt:i4>
  </property>
</Properties>
</file>